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6327"/>
  </p:normalViewPr>
  <p:slideViewPr>
    <p:cSldViewPr snapToGrid="0" snapToObjects="1">
      <p:cViewPr varScale="1">
        <p:scale>
          <a:sx n="69" d="100"/>
          <a:sy n="69" d="100"/>
        </p:scale>
        <p:origin x="5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2A5E3-F5DE-FC4C-B034-318B03C96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FA2F28A-0C34-2D44-9ACD-57F4A5E5B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C66ACA-FA34-FB40-9CC9-962CDB86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93A0B7-9C4E-1C46-85D1-78C41BB6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BBE57-3DA2-4547-BFE2-794EE3C5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396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659214-D41B-D048-8E8C-B82E4A07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00CB4F-3FDF-4F4E-9EB4-FAEE350CA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DC9CA5-39FF-2A46-910D-F087BFBB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0CACAB-83A6-6749-BD7B-CDF2DF262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6172C-D5C9-0441-AFE3-D18F26B7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4047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EB29F30-4948-5041-89F3-8FBC51D71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9AF8D82-B927-CB4A-A729-2BD41F1F1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02775F-607A-374A-A081-DF40A857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A7CF5E-F518-AE42-9158-910EF4FBE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F9CC16-A6FB-C74A-8303-EDE1507D7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53750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42"/>
            <a:ext cx="10972800" cy="6202361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030873"/>
      </p:ext>
    </p:extLst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lIns="77917" tIns="38959" rIns="77917" bIns="38959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56003" y="1676400"/>
            <a:ext cx="3536461" cy="4800600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7280032" y="1676401"/>
            <a:ext cx="3536461" cy="2324100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7280032" y="4152901"/>
            <a:ext cx="3536461" cy="2324100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3959794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60EB2A-8DAB-414A-9FCE-FDDD2C67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4C5153-C813-F249-A1A8-1B7D6DA97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0FCEC2-1054-934C-9335-C885F04E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ED4D6D-2CFA-284A-8128-49B8BD806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085D19-11DC-AF42-8C8C-6C2A13961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389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3D30E4-5F5C-F84C-A833-25FF16333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BB8610-64EF-5143-92E8-7769ED15B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6B8C8F-426A-AF48-A1AE-855709E2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4736B4-4779-D34E-9B31-D9D5ED0C6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7F2931-61A0-4A49-9585-FA3099EA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23704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0E67AC-D629-BC40-967C-12890AA80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7E0446-43E9-E54C-9515-364DC3893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6DE454-89F1-8240-BE22-B70F62B4C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B099F2-637E-ED42-AF7B-E535EC1A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626FF0-0604-CE46-8811-E9938509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DBA2869-7223-604E-AA17-A849FFC6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5616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C6458F-ECBA-BF43-A74D-0B5A7C4D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093A04-C8AD-AD40-9C3B-0CC6018DB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3ABAFC-BC23-7347-BEBE-939FE7F6E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4B64A56-713D-7F48-8DEA-EDF5FB9DB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BBAB42E-8576-B445-AC7C-3035FB042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1BB0CE6-CFFB-4048-A595-2CD284BF05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DE9D06E-83D2-5348-9794-3FEB0600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9B5873C-DB8D-FF4D-9DF6-785F1D07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350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C377E5-EE3A-1343-9A7E-488071772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B180811-3913-CB4E-A854-7C6853A6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8F6661-1D53-6A44-83A6-B073350B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8B4A95-DADD-7243-8879-87ADA61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0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39326FB-82BE-5E40-AFDC-25AD204E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D3AADAE-F966-9446-A0D1-5E1EC192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E7554A-14CA-6A4C-8EAE-24EBB089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789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41CC92-1758-A146-9056-2E5285E9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48F899-0CA4-8D48-82BB-1C614CBD6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C0D35AC-1651-A64F-BF1D-8DD38D68F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FFB4CA-CBF1-3D49-8038-B0354A18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6B1FEB-08CB-5B4C-9756-17C70A16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5FCFCF-6D6A-FC4B-80BB-6C1674A0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753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E7E920-6A78-D84A-9C1C-D4AC2FF0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5381B8B-F69E-C249-82D0-407B3D8D9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0FB473E-528E-2845-8355-189F7660A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A6515B-FA54-BF47-AC71-CCF04B3D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BE25E32D-D9C6-F747-B4C2-55618A5EE2F3}" type="datetimeFigureOut">
              <a:rPr kumimoji="1" lang="zh-CN" altLang="en-US" smtClean="0"/>
              <a:t>2025/1/10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D03F51-6C72-E147-9BE8-3610FFC3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689221-CB03-8049-9640-73DF73E4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E2F9FA45-A267-C544-801E-252251DB104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383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11074402" y="5168904"/>
            <a:ext cx="863600" cy="1523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1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302" y="5749928"/>
            <a:ext cx="779700" cy="942975"/>
          </a:xfrm>
          <a:prstGeom prst="rect">
            <a:avLst/>
          </a:prstGeom>
        </p:spPr>
      </p:pic>
      <p:sp>
        <p:nvSpPr>
          <p:cNvPr id="2" name="矩形 1"/>
          <p:cNvSpPr/>
          <p:nvPr userDrawn="1"/>
        </p:nvSpPr>
        <p:spPr>
          <a:xfrm>
            <a:off x="333375" y="109727"/>
            <a:ext cx="1600200" cy="604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9" t="12795" r="18769" b="3410"/>
          <a:stretch/>
        </p:blipFill>
        <p:spPr>
          <a:xfrm>
            <a:off x="361950" y="181184"/>
            <a:ext cx="1771650" cy="46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5"/>
          <p:cNvSpPr txBox="1">
            <a:spLocks noChangeArrowheads="1"/>
          </p:cNvSpPr>
          <p:nvPr/>
        </p:nvSpPr>
        <p:spPr bwMode="auto">
          <a:xfrm>
            <a:off x="2207571" y="1772818"/>
            <a:ext cx="7776863" cy="1309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郑  州  日  产  经 销 商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申  请  计  划  书</a:t>
            </a: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1" name="Text Box 26"/>
          <p:cNvSpPr txBox="1">
            <a:spLocks noChangeArrowheads="1"/>
          </p:cNvSpPr>
          <p:nvPr/>
        </p:nvSpPr>
        <p:spPr bwMode="auto">
          <a:xfrm>
            <a:off x="2999656" y="4109018"/>
            <a:ext cx="6180992" cy="10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>
              <a:lnSpc>
                <a:spcPct val="200000"/>
              </a:lnSpc>
              <a:spcBef>
                <a:spcPct val="50000"/>
              </a:spcBef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申请单位：</a:t>
            </a:r>
            <a:r>
              <a:rPr lang="zh-CN" altLang="en-US" sz="1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（盖章）      </a:t>
            </a:r>
          </a:p>
          <a:p>
            <a:pPr algn="l" eaLnBrk="1" hangingPunct="1">
              <a:lnSpc>
                <a:spcPct val="200000"/>
              </a:lnSpc>
              <a:spcBef>
                <a:spcPct val="50000"/>
              </a:spcBef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申请区域：</a:t>
            </a:r>
            <a:r>
              <a:rPr lang="zh-CN" altLang="en-US" sz="1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省</a:t>
            </a:r>
            <a:r>
              <a:rPr lang="zh-CN" altLang="en-US" sz="1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市</a:t>
            </a:r>
            <a:r>
              <a:rPr lang="zh-CN" altLang="en-US" sz="1400" b="1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5432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668359"/>
              </p:ext>
            </p:extLst>
          </p:nvPr>
        </p:nvGraphicFramePr>
        <p:xfrm>
          <a:off x="613954" y="1259234"/>
          <a:ext cx="10881360" cy="5050127"/>
        </p:xfrm>
        <a:graphic>
          <a:graphicData uri="http://schemas.openxmlformats.org/drawingml/2006/table">
            <a:tbl>
              <a:tblPr/>
              <a:tblGrid>
                <a:gridCol w="2110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9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8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51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0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详细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地址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交通</a:t>
                      </a: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条件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紧邻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xx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国道，东临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xx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路…西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...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，双向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4/6/8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车道。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0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建店环境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（依据自身条件在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A</a:t>
                      </a:r>
                      <a:r>
                        <a:rPr lang="zh-CN" sz="12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、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B</a:t>
                      </a:r>
                      <a:r>
                        <a:rPr lang="zh-CN" sz="1200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两种情况中选择）</a:t>
                      </a:r>
                      <a:endParaRPr lang="zh-CN" sz="1200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A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、汽车销售</a:t>
                      </a: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集中</a:t>
                      </a: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地</a:t>
                      </a:r>
                      <a:endParaRPr 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□汽车城</a:t>
                      </a:r>
                      <a:endParaRPr 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200" kern="10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□</a:t>
                      </a:r>
                      <a:r>
                        <a:rPr lang="zh-CN" altLang="en-US" sz="1200" kern="10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汽车一条街（</a:t>
                      </a: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周边一公里内</a:t>
                      </a:r>
                      <a:r>
                        <a:rPr lang="en-US" alt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10</a:t>
                      </a: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个品牌店以上）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B</a:t>
                      </a:r>
                      <a:r>
                        <a:rPr lang="zh-CN" sz="1200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、非汽车销售集中</a:t>
                      </a: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地</a:t>
                      </a:r>
                      <a:endParaRPr 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□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选择的场地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300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米内有竞争品牌店</a:t>
                      </a:r>
                      <a:endParaRPr lang="zh-CN" altLang="en-US" sz="1200" kern="1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□其他情况</a:t>
                      </a:r>
                      <a:endParaRPr lang="zh-CN" altLang="en-US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5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与现有郑州日产店的直线距离（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KM</a:t>
                      </a: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）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郑州日产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XX</a:t>
                      </a: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店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郑州日产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XX</a:t>
                      </a: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店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5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与距离最近的相关品牌店直线距离（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KM</a:t>
                      </a: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）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长城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江铃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江西五十铃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福田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江淮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88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福特</a:t>
                      </a:r>
                      <a:r>
                        <a:rPr lang="en-US" altLang="zh-CN" sz="1200" kern="1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Ranger…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5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300" name="Rectangle 1"/>
          <p:cNvSpPr>
            <a:spLocks noChangeArrowheads="1"/>
          </p:cNvSpPr>
          <p:nvPr/>
        </p:nvSpPr>
        <p:spPr bwMode="auto">
          <a:xfrm>
            <a:off x="463397" y="831231"/>
            <a:ext cx="1901423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、建店场地情况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22230" y="234149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205435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ChangeArrowheads="1"/>
          </p:cNvSpPr>
          <p:nvPr/>
        </p:nvSpPr>
        <p:spPr bwMode="auto">
          <a:xfrm>
            <a:off x="565807" y="790482"/>
            <a:ext cx="3165231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、建店场地情况（接上页）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graphicFrame>
        <p:nvGraphicFramePr>
          <p:cNvPr id="6" name="Group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278274"/>
              </p:ext>
            </p:extLst>
          </p:nvPr>
        </p:nvGraphicFramePr>
        <p:xfrm>
          <a:off x="565806" y="1434156"/>
          <a:ext cx="10798880" cy="2092814"/>
        </p:xfrm>
        <a:graphic>
          <a:graphicData uri="http://schemas.openxmlformats.org/drawingml/2006/table">
            <a:tbl>
              <a:tblPr/>
              <a:tblGrid>
                <a:gridCol w="1577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1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场地临街情况</a:t>
                      </a:r>
                    </a:p>
                  </a:txBody>
                  <a:tcPr marL="84399" marR="84399" marT="34295" marB="34295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□两面临街     □正面临街     □不临街</a:t>
                      </a:r>
                    </a:p>
                  </a:txBody>
                  <a:tcPr marL="84399" marR="84399" marT="34295" marB="342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场地面积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5" marB="34295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面宽： 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m 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；     进深： 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m    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面积： ㎡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5" marB="342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60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场地购买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租赁情况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5" marB="34295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已购买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已租赁（租期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月至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月）；拟购买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拟租赁（年限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年）</a:t>
                      </a:r>
                    </a:p>
                  </a:txBody>
                  <a:tcPr marL="84399" marR="84399" marT="34295" marB="342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可开工时间</a:t>
                      </a:r>
                      <a:r>
                        <a:rPr kumimoji="0" lang="en-US" altLang="zh-CN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竣工时间</a:t>
                      </a:r>
                    </a:p>
                  </a:txBody>
                  <a:tcPr marL="84399" marR="84399" marT="34295" marB="34295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88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日前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日前</a:t>
                      </a:r>
                    </a:p>
                  </a:txBody>
                  <a:tcPr marL="84399" marR="84399" marT="34295" marB="342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70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土地规划性质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5" marB="34295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□商业用地            □工业用地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         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□其它</a:t>
                      </a:r>
                    </a:p>
                  </a:txBody>
                  <a:tcPr marL="84399" marR="84399" marT="34295" marB="3429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290" name="TextBox 6"/>
          <p:cNvSpPr txBox="1">
            <a:spLocks noChangeArrowheads="1"/>
          </p:cNvSpPr>
          <p:nvPr/>
        </p:nvSpPr>
        <p:spPr bwMode="auto">
          <a:xfrm>
            <a:off x="565806" y="1146124"/>
            <a:ext cx="4054720" cy="29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）如为空地新建店，请填写下表</a:t>
            </a:r>
          </a:p>
        </p:txBody>
      </p:sp>
      <p:sp>
        <p:nvSpPr>
          <p:cNvPr id="11291" name="TextBox 8"/>
          <p:cNvSpPr txBox="1">
            <a:spLocks noChangeArrowheads="1"/>
          </p:cNvSpPr>
          <p:nvPr/>
        </p:nvSpPr>
        <p:spPr bwMode="auto">
          <a:xfrm>
            <a:off x="522135" y="3635888"/>
            <a:ext cx="4054720" cy="29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）如为改建店，请填写下表</a:t>
            </a:r>
          </a:p>
        </p:txBody>
      </p:sp>
      <p:graphicFrame>
        <p:nvGraphicFramePr>
          <p:cNvPr id="10" name="Group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929620"/>
              </p:ext>
            </p:extLst>
          </p:nvPr>
        </p:nvGraphicFramePr>
        <p:xfrm>
          <a:off x="565807" y="4077073"/>
          <a:ext cx="10798879" cy="2441295"/>
        </p:xfrm>
        <a:graphic>
          <a:graphicData uri="http://schemas.openxmlformats.org/drawingml/2006/table">
            <a:tbl>
              <a:tblPr/>
              <a:tblGrid>
                <a:gridCol w="1585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5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4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764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建筑物临街情况</a:t>
                      </a:r>
                    </a:p>
                  </a:txBody>
                  <a:tcPr marL="84399" marR="84399" marT="34293" marB="34293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□两面临街     □正面临街     □不临街</a:t>
                      </a: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4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  <a:defRPr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建筑物条件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面宽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展厅内部净高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展厅内部是否为二层结构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展厅总面积（含二层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,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Arial Unicode MS" pitchFamily="34" charset="-122"/>
                        </a:rPr>
                        <a:t>展厅一层面积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售后面积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21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  <a:defRPr/>
                      </a:pPr>
                      <a:endParaRPr kumimoji="0" lang="zh-CN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420">
                <a:tc>
                  <a:txBody>
                    <a:bodyPr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微软雅黑"/>
                          <a:ea typeface="微软雅黑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建筑物租赁</a:t>
                      </a: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购买情况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Arial Unicode MS" pitchFamily="34" charset="-122"/>
                      </a:endParaRPr>
                    </a:p>
                  </a:txBody>
                  <a:tcPr marL="84399" marR="84399" marT="34293" marB="34293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已购买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已租赁（租期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月至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月）；拟购买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拟租赁（年限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年）</a:t>
                      </a: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5050"/>
                        </a:buClr>
                        <a:buSzPct val="65000"/>
                        <a:buFont typeface="宋体" charset="-12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可开工时间</a:t>
                      </a:r>
                      <a:r>
                        <a:rPr kumimoji="0" lang="en-US" altLang="zh-CN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竣工时间</a:t>
                      </a:r>
                    </a:p>
                  </a:txBody>
                  <a:tcPr marL="84399" marR="84399" marT="34293" marB="34293" anchor="ctr" horzOverflow="overflow">
                    <a:lnL w="190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10884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日前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/XX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Times New Roman" pitchFamily="18" charset="0"/>
                        </a:rPr>
                        <a:t>日前</a:t>
                      </a:r>
                    </a:p>
                  </a:txBody>
                  <a:tcPr marL="84399" marR="84399" marT="34293" marB="3429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67581" y="227038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324479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ochinamap_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"/>
          <a:stretch>
            <a:fillRect/>
          </a:stretch>
        </p:blipFill>
        <p:spPr bwMode="auto">
          <a:xfrm>
            <a:off x="548639" y="1408643"/>
            <a:ext cx="10868297" cy="484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773617" y="1351493"/>
            <a:ext cx="1374531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614748" y="2461155"/>
            <a:ext cx="1176704" cy="29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/>
            <a:endParaRPr lang="zh-CN" altLang="en-US" sz="1400" b="1">
              <a:solidFill>
                <a:srgbClr val="FF3300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026878" y="2929073"/>
            <a:ext cx="157420" cy="38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>
            <a:spAutoFit/>
          </a:bodyPr>
          <a:lstStyle/>
          <a:p>
            <a:pPr algn="l"/>
            <a:endParaRPr lang="zh-CN" altLang="en-US" sz="20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438652" y="2726666"/>
            <a:ext cx="157420" cy="38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>
            <a:spAutoFit/>
          </a:bodyPr>
          <a:lstStyle/>
          <a:p>
            <a:pPr algn="l"/>
            <a:endParaRPr lang="zh-CN" altLang="en-US" sz="20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auto">
          <a:xfrm>
            <a:off x="6175133" y="4845978"/>
            <a:ext cx="1050681" cy="215504"/>
          </a:xfrm>
          <a:prstGeom prst="wedgeRoundRectCallout">
            <a:avLst>
              <a:gd name="adj1" fmla="val 66319"/>
              <a:gd name="adj2" fmla="val 157736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7917" tIns="38959" rIns="77917" bIns="38959"/>
          <a:lstStyle/>
          <a:p>
            <a:r>
              <a:rPr lang="zh-CN" altLang="en-US" sz="1100" b="1">
                <a:solidFill>
                  <a:schemeClr val="accent2"/>
                </a:solidFill>
                <a:latin typeface="Arial" charset="0"/>
              </a:rPr>
              <a:t>哈弗</a:t>
            </a:r>
            <a:r>
              <a:rPr lang="en-US" altLang="zh-CN" sz="1100" b="1">
                <a:solidFill>
                  <a:schemeClr val="accent2"/>
                </a:solidFill>
                <a:latin typeface="Arial" charset="0"/>
              </a:rPr>
              <a:t>4S</a:t>
            </a:r>
          </a:p>
        </p:txBody>
      </p:sp>
      <p:sp>
        <p:nvSpPr>
          <p:cNvPr id="12296" name="AutoShape 9"/>
          <p:cNvSpPr>
            <a:spLocks noChangeArrowheads="1"/>
          </p:cNvSpPr>
          <p:nvPr/>
        </p:nvSpPr>
        <p:spPr bwMode="auto">
          <a:xfrm>
            <a:off x="3694237" y="2788577"/>
            <a:ext cx="980342" cy="215504"/>
          </a:xfrm>
          <a:prstGeom prst="wedgeRoundRectCallout">
            <a:avLst>
              <a:gd name="adj1" fmla="val 64199"/>
              <a:gd name="adj2" fmla="val -109667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7917" tIns="38959" rIns="77917" bIns="38959"/>
          <a:lstStyle/>
          <a:p>
            <a:r>
              <a:rPr lang="zh-CN" altLang="en-US" sz="1100" b="1">
                <a:solidFill>
                  <a:schemeClr val="accent2"/>
                </a:solidFill>
                <a:latin typeface="Arial" charset="0"/>
              </a:rPr>
              <a:t>北京现代</a:t>
            </a:r>
          </a:p>
        </p:txBody>
      </p:sp>
      <p:sp>
        <p:nvSpPr>
          <p:cNvPr id="12297" name="AutoShape 10"/>
          <p:cNvSpPr>
            <a:spLocks noChangeArrowheads="1"/>
          </p:cNvSpPr>
          <p:nvPr/>
        </p:nvSpPr>
        <p:spPr bwMode="auto">
          <a:xfrm>
            <a:off x="7564317" y="3878000"/>
            <a:ext cx="877766" cy="283368"/>
          </a:xfrm>
          <a:prstGeom prst="wedgeRoundRectCallout">
            <a:avLst>
              <a:gd name="adj1" fmla="val 73708"/>
              <a:gd name="adj2" fmla="val -172269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7917" tIns="38959" rIns="77917" bIns="38959"/>
          <a:lstStyle/>
          <a:p>
            <a:r>
              <a:rPr lang="zh-CN" altLang="en-US" sz="1100" b="1">
                <a:solidFill>
                  <a:schemeClr val="accent2"/>
                </a:solidFill>
                <a:latin typeface="Arial" charset="0"/>
              </a:rPr>
              <a:t>传祺</a:t>
            </a:r>
            <a:r>
              <a:rPr lang="en-US" altLang="zh-CN" sz="1100" b="1">
                <a:solidFill>
                  <a:schemeClr val="accent2"/>
                </a:solidFill>
                <a:latin typeface="Arial" charset="0"/>
              </a:rPr>
              <a:t>4S</a:t>
            </a:r>
          </a:p>
        </p:txBody>
      </p:sp>
      <p:sp>
        <p:nvSpPr>
          <p:cNvPr id="12298" name="AutoShape 11"/>
          <p:cNvSpPr>
            <a:spLocks noChangeArrowheads="1"/>
          </p:cNvSpPr>
          <p:nvPr/>
        </p:nvSpPr>
        <p:spPr bwMode="auto">
          <a:xfrm>
            <a:off x="8827477" y="4798354"/>
            <a:ext cx="992066" cy="377429"/>
          </a:xfrm>
          <a:prstGeom prst="wedgeRoundRectCallout">
            <a:avLst>
              <a:gd name="adj1" fmla="val 61375"/>
              <a:gd name="adj2" fmla="val -125708"/>
              <a:gd name="adj3" fmla="val 16667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7917" tIns="38959" rIns="77917" bIns="38959"/>
          <a:lstStyle/>
          <a:p>
            <a:r>
              <a:rPr lang="zh-CN" altLang="en-US" sz="1100" b="1" dirty="0">
                <a:solidFill>
                  <a:schemeClr val="accent2"/>
                </a:solidFill>
                <a:latin typeface="Arial" charset="0"/>
              </a:rPr>
              <a:t>郑州日产</a:t>
            </a:r>
            <a:r>
              <a:rPr lang="en-US" altLang="zh-CN" sz="1100" b="1" dirty="0">
                <a:solidFill>
                  <a:schemeClr val="accent2"/>
                </a:solidFill>
                <a:latin typeface="Arial" charset="0"/>
              </a:rPr>
              <a:t>xxx</a:t>
            </a:r>
            <a:r>
              <a:rPr lang="zh-CN" altLang="en-US" sz="1100" b="1" dirty="0">
                <a:solidFill>
                  <a:schemeClr val="accent2"/>
                </a:solidFill>
                <a:latin typeface="Arial" charset="0"/>
              </a:rPr>
              <a:t>店</a:t>
            </a:r>
          </a:p>
        </p:txBody>
      </p:sp>
      <p:sp>
        <p:nvSpPr>
          <p:cNvPr id="12299" name="AutoShape 12"/>
          <p:cNvSpPr>
            <a:spLocks noChangeArrowheads="1"/>
          </p:cNvSpPr>
          <p:nvPr/>
        </p:nvSpPr>
        <p:spPr bwMode="auto">
          <a:xfrm>
            <a:off x="2987922" y="4045878"/>
            <a:ext cx="1163515" cy="215504"/>
          </a:xfrm>
          <a:prstGeom prst="wedgeRoundRectCallout">
            <a:avLst>
              <a:gd name="adj1" fmla="val 76574"/>
              <a:gd name="adj2" fmla="val -204144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7917" tIns="38959" rIns="77917" bIns="38959"/>
          <a:lstStyle/>
          <a:p>
            <a:r>
              <a:rPr lang="zh-CN" altLang="en-US" sz="1100" b="1">
                <a:solidFill>
                  <a:schemeClr val="accent2"/>
                </a:solidFill>
                <a:latin typeface="Arial" charset="0"/>
              </a:rPr>
              <a:t>东风日产</a:t>
            </a:r>
            <a:r>
              <a:rPr lang="en-US" altLang="zh-CN" sz="1100" b="1">
                <a:solidFill>
                  <a:schemeClr val="accent2"/>
                </a:solidFill>
                <a:latin typeface="Arial" charset="0"/>
              </a:rPr>
              <a:t>4S</a:t>
            </a:r>
          </a:p>
        </p:txBody>
      </p:sp>
      <p:sp>
        <p:nvSpPr>
          <p:cNvPr id="1161229" name="AutoShape 13"/>
          <p:cNvSpPr>
            <a:spLocks noChangeArrowheads="1"/>
          </p:cNvSpPr>
          <p:nvPr/>
        </p:nvSpPr>
        <p:spPr bwMode="auto">
          <a:xfrm>
            <a:off x="4690697" y="2565930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0" name="AutoShape 14"/>
          <p:cNvSpPr>
            <a:spLocks noChangeArrowheads="1"/>
          </p:cNvSpPr>
          <p:nvPr/>
        </p:nvSpPr>
        <p:spPr bwMode="auto">
          <a:xfrm>
            <a:off x="4761036" y="204086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1" name="AutoShape 15"/>
          <p:cNvSpPr>
            <a:spLocks noChangeArrowheads="1"/>
          </p:cNvSpPr>
          <p:nvPr/>
        </p:nvSpPr>
        <p:spPr bwMode="auto">
          <a:xfrm>
            <a:off x="4431326" y="3613680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2" name="AutoShape 16"/>
          <p:cNvSpPr>
            <a:spLocks noChangeArrowheads="1"/>
          </p:cNvSpPr>
          <p:nvPr/>
        </p:nvSpPr>
        <p:spPr bwMode="auto">
          <a:xfrm>
            <a:off x="7622933" y="2264702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3" name="AutoShape 17"/>
          <p:cNvSpPr>
            <a:spLocks noChangeArrowheads="1"/>
          </p:cNvSpPr>
          <p:nvPr/>
        </p:nvSpPr>
        <p:spPr bwMode="auto">
          <a:xfrm>
            <a:off x="7082205" y="204086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4" name="AutoShape 18"/>
          <p:cNvSpPr>
            <a:spLocks noChangeArrowheads="1"/>
          </p:cNvSpPr>
          <p:nvPr/>
        </p:nvSpPr>
        <p:spPr bwMode="auto">
          <a:xfrm>
            <a:off x="7082205" y="232661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5" name="AutoShape 19"/>
          <p:cNvSpPr>
            <a:spLocks noChangeArrowheads="1"/>
          </p:cNvSpPr>
          <p:nvPr/>
        </p:nvSpPr>
        <p:spPr bwMode="auto">
          <a:xfrm>
            <a:off x="7356233" y="2318280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7" name="AutoShape 21"/>
          <p:cNvSpPr>
            <a:spLocks noChangeArrowheads="1"/>
          </p:cNvSpPr>
          <p:nvPr/>
        </p:nvSpPr>
        <p:spPr bwMode="auto">
          <a:xfrm>
            <a:off x="9882556" y="4320913"/>
            <a:ext cx="287215" cy="215503"/>
          </a:xfrm>
          <a:prstGeom prst="star5">
            <a:avLst/>
          </a:prstGeom>
          <a:solidFill>
            <a:srgbClr val="FF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8" name="AutoShape 22"/>
          <p:cNvSpPr>
            <a:spLocks noChangeArrowheads="1"/>
          </p:cNvSpPr>
          <p:nvPr/>
        </p:nvSpPr>
        <p:spPr bwMode="auto">
          <a:xfrm>
            <a:off x="8629651" y="346961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39" name="AutoShape 23"/>
          <p:cNvSpPr>
            <a:spLocks noChangeArrowheads="1"/>
          </p:cNvSpPr>
          <p:nvPr/>
        </p:nvSpPr>
        <p:spPr bwMode="auto">
          <a:xfrm>
            <a:off x="7222882" y="226946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40" name="AutoShape 24"/>
          <p:cNvSpPr>
            <a:spLocks noChangeArrowheads="1"/>
          </p:cNvSpPr>
          <p:nvPr/>
        </p:nvSpPr>
        <p:spPr bwMode="auto">
          <a:xfrm>
            <a:off x="4057651" y="192656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41" name="AutoShape 25"/>
          <p:cNvSpPr>
            <a:spLocks noChangeArrowheads="1"/>
          </p:cNvSpPr>
          <p:nvPr/>
        </p:nvSpPr>
        <p:spPr bwMode="auto">
          <a:xfrm>
            <a:off x="4278925" y="1983714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42" name="AutoShape 26"/>
          <p:cNvSpPr>
            <a:spLocks noChangeArrowheads="1"/>
          </p:cNvSpPr>
          <p:nvPr/>
        </p:nvSpPr>
        <p:spPr bwMode="auto">
          <a:xfrm>
            <a:off x="7491048" y="5241264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43" name="AutoShape 27"/>
          <p:cNvSpPr>
            <a:spLocks noChangeArrowheads="1"/>
          </p:cNvSpPr>
          <p:nvPr/>
        </p:nvSpPr>
        <p:spPr bwMode="auto">
          <a:xfrm>
            <a:off x="4550020" y="2040864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2314" name="Oval 28"/>
          <p:cNvSpPr>
            <a:spLocks noChangeArrowheads="1"/>
          </p:cNvSpPr>
          <p:nvPr/>
        </p:nvSpPr>
        <p:spPr bwMode="auto">
          <a:xfrm>
            <a:off x="5376498" y="3076707"/>
            <a:ext cx="1286608" cy="1233488"/>
          </a:xfrm>
          <a:prstGeom prst="ellipse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lIns="77917" tIns="38959" rIns="77917" bIns="38959" anchor="ctr"/>
          <a:lstStyle/>
          <a:p>
            <a:r>
              <a:rPr kumimoji="1" lang="zh-CN" altLang="en-US" sz="1700" b="1"/>
              <a:t>商业中心区</a:t>
            </a:r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 flipH="1" flipV="1">
            <a:off x="2987921" y="1693203"/>
            <a:ext cx="7088066" cy="2744391"/>
          </a:xfrm>
          <a:prstGeom prst="line">
            <a:avLst/>
          </a:prstGeom>
          <a:noFill/>
          <a:ln w="31750">
            <a:solidFill>
              <a:srgbClr val="00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7917" tIns="38959" rIns="77917" bIns="38959"/>
          <a:lstStyle/>
          <a:p>
            <a:endParaRPr lang="zh-CN" altLang="en-US"/>
          </a:p>
        </p:txBody>
      </p:sp>
      <p:sp>
        <p:nvSpPr>
          <p:cNvPr id="12316" name="Oval 30"/>
          <p:cNvSpPr>
            <a:spLocks noChangeArrowheads="1"/>
          </p:cNvSpPr>
          <p:nvPr/>
        </p:nvSpPr>
        <p:spPr bwMode="auto">
          <a:xfrm>
            <a:off x="3900855" y="1777738"/>
            <a:ext cx="1200150" cy="1054894"/>
          </a:xfrm>
          <a:prstGeom prst="ellips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7917" tIns="38959" rIns="77917" bIns="38959" anchor="ctr"/>
          <a:lstStyle/>
          <a:p>
            <a:endParaRPr kumimoji="1" lang="zh-CN" altLang="en-US" sz="2400" b="1"/>
          </a:p>
        </p:txBody>
      </p:sp>
      <p:sp>
        <p:nvSpPr>
          <p:cNvPr id="12317" name="Oval 31"/>
          <p:cNvSpPr>
            <a:spLocks noChangeArrowheads="1"/>
          </p:cNvSpPr>
          <p:nvPr/>
        </p:nvSpPr>
        <p:spPr bwMode="auto">
          <a:xfrm>
            <a:off x="6941529" y="1736066"/>
            <a:ext cx="1349618" cy="1277541"/>
          </a:xfrm>
          <a:prstGeom prst="ellips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7917" tIns="38959" rIns="77917" bIns="38959"/>
          <a:lstStyle/>
          <a:p>
            <a:r>
              <a:rPr kumimoji="1" lang="zh-CN" altLang="en-US" sz="1700" b="1">
                <a:latin typeface="宋体" charset="-122"/>
              </a:rPr>
              <a:t>汽车商圈</a:t>
            </a:r>
          </a:p>
        </p:txBody>
      </p:sp>
      <p:sp>
        <p:nvSpPr>
          <p:cNvPr id="12318" name="Rectangle 32"/>
          <p:cNvSpPr>
            <a:spLocks noChangeArrowheads="1"/>
          </p:cNvSpPr>
          <p:nvPr/>
        </p:nvSpPr>
        <p:spPr bwMode="auto">
          <a:xfrm>
            <a:off x="3887668" y="2252798"/>
            <a:ext cx="1029389" cy="34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>
            <a:spAutoFit/>
          </a:bodyPr>
          <a:lstStyle/>
          <a:p>
            <a:pPr algn="l"/>
            <a:r>
              <a:rPr kumimoji="1" lang="zh-CN" altLang="en-US" sz="1700" b="1">
                <a:latin typeface="宋体" charset="-122"/>
              </a:rPr>
              <a:t>汽车商圈</a:t>
            </a:r>
          </a:p>
        </p:txBody>
      </p:sp>
      <p:sp>
        <p:nvSpPr>
          <p:cNvPr id="12319" name="AutoShape 33"/>
          <p:cNvSpPr>
            <a:spLocks/>
          </p:cNvSpPr>
          <p:nvPr/>
        </p:nvSpPr>
        <p:spPr bwMode="auto">
          <a:xfrm>
            <a:off x="6160479" y="1321729"/>
            <a:ext cx="454269" cy="814387"/>
          </a:xfrm>
          <a:prstGeom prst="borderCallout1">
            <a:avLst>
              <a:gd name="adj1" fmla="val 12926"/>
              <a:gd name="adj2" fmla="val -15000"/>
              <a:gd name="adj3" fmla="val 135009"/>
              <a:gd name="adj4" fmla="val -321875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zh-CN" altLang="en-US" sz="1100" b="1">
                <a:solidFill>
                  <a:schemeClr val="accent2"/>
                </a:solidFill>
                <a:latin typeface="宋体" charset="-122"/>
              </a:rPr>
              <a:t>广本</a:t>
            </a:r>
          </a:p>
          <a:p>
            <a:r>
              <a:rPr lang="zh-CN" altLang="en-US" sz="1100" b="1">
                <a:solidFill>
                  <a:schemeClr val="accent2"/>
                </a:solidFill>
                <a:latin typeface="宋体" charset="-122"/>
              </a:rPr>
              <a:t>雪铁龙</a:t>
            </a:r>
          </a:p>
          <a:p>
            <a:r>
              <a:rPr lang="zh-CN" altLang="en-US" sz="1100" b="1">
                <a:solidFill>
                  <a:schemeClr val="accent2"/>
                </a:solidFill>
                <a:latin typeface="宋体" charset="-122"/>
              </a:rPr>
              <a:t>别克</a:t>
            </a:r>
          </a:p>
          <a:p>
            <a:r>
              <a:rPr lang="zh-CN" altLang="en-US" sz="1100" b="1">
                <a:solidFill>
                  <a:schemeClr val="accent2"/>
                </a:solidFill>
                <a:latin typeface="宋体" charset="-122"/>
              </a:rPr>
              <a:t>标志</a:t>
            </a:r>
          </a:p>
          <a:p>
            <a:r>
              <a:rPr lang="zh-CN" altLang="en-US" sz="1100" b="1">
                <a:solidFill>
                  <a:schemeClr val="accent2"/>
                </a:solidFill>
                <a:latin typeface="宋体" charset="-122"/>
              </a:rPr>
              <a:t>荣威</a:t>
            </a:r>
          </a:p>
        </p:txBody>
      </p:sp>
      <p:sp>
        <p:nvSpPr>
          <p:cNvPr id="12320" name="AutoShape 34"/>
          <p:cNvSpPr>
            <a:spLocks/>
          </p:cNvSpPr>
          <p:nvPr/>
        </p:nvSpPr>
        <p:spPr bwMode="auto">
          <a:xfrm>
            <a:off x="9085387" y="1762260"/>
            <a:ext cx="468923" cy="816769"/>
          </a:xfrm>
          <a:prstGeom prst="borderCallout1">
            <a:avLst>
              <a:gd name="adj1" fmla="val 10495"/>
              <a:gd name="adj2" fmla="val -15000"/>
              <a:gd name="adj3" fmla="val 44034"/>
              <a:gd name="adj4" fmla="val -180625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zh-CN" altLang="en-US" sz="1100" b="1">
                <a:solidFill>
                  <a:schemeClr val="accent2"/>
                </a:solidFill>
              </a:rPr>
              <a:t>广丰  福特</a:t>
            </a:r>
            <a:endParaRPr lang="en-US" altLang="zh-CN" sz="1100" b="1">
              <a:solidFill>
                <a:schemeClr val="accent2"/>
              </a:solidFill>
            </a:endParaRPr>
          </a:p>
          <a:p>
            <a:r>
              <a:rPr lang="zh-CN" altLang="en-US" sz="1100" b="1">
                <a:solidFill>
                  <a:schemeClr val="accent2"/>
                </a:solidFill>
              </a:rPr>
              <a:t>哈弗</a:t>
            </a:r>
            <a:endParaRPr lang="en-US" altLang="zh-CN" sz="1100" b="1">
              <a:solidFill>
                <a:schemeClr val="accent2"/>
              </a:solidFill>
            </a:endParaRPr>
          </a:p>
          <a:p>
            <a:r>
              <a:rPr lang="zh-CN" altLang="en-US" sz="1100" b="1">
                <a:solidFill>
                  <a:schemeClr val="accent2"/>
                </a:solidFill>
              </a:rPr>
              <a:t>传祺</a:t>
            </a:r>
            <a:endParaRPr lang="en-US" altLang="zh-CN" sz="1100" b="1">
              <a:solidFill>
                <a:schemeClr val="accent2"/>
              </a:solidFill>
            </a:endParaRPr>
          </a:p>
          <a:p>
            <a:r>
              <a:rPr lang="zh-CN" altLang="en-US" sz="1100" b="1">
                <a:solidFill>
                  <a:schemeClr val="accent2"/>
                </a:solidFill>
              </a:rPr>
              <a:t>江铃</a:t>
            </a:r>
          </a:p>
        </p:txBody>
      </p:sp>
      <p:sp>
        <p:nvSpPr>
          <p:cNvPr id="1161251" name="AutoShape 35"/>
          <p:cNvSpPr>
            <a:spLocks noChangeArrowheads="1"/>
          </p:cNvSpPr>
          <p:nvPr/>
        </p:nvSpPr>
        <p:spPr bwMode="auto">
          <a:xfrm>
            <a:off x="2709497" y="1590468"/>
            <a:ext cx="269631" cy="152400"/>
          </a:xfrm>
          <a:prstGeom prst="star5">
            <a:avLst/>
          </a:prstGeom>
          <a:solidFill>
            <a:srgbClr val="FF000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2322" name="AutoShape 36"/>
          <p:cNvSpPr>
            <a:spLocks/>
          </p:cNvSpPr>
          <p:nvPr/>
        </p:nvSpPr>
        <p:spPr bwMode="auto">
          <a:xfrm>
            <a:off x="1715235" y="2244619"/>
            <a:ext cx="599343" cy="214312"/>
          </a:xfrm>
          <a:prstGeom prst="borderCallout1">
            <a:avLst>
              <a:gd name="adj1" fmla="val 28014"/>
              <a:gd name="adj2" fmla="val 113009"/>
              <a:gd name="adj3" fmla="val -242258"/>
              <a:gd name="adj4" fmla="val 186169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zh-CN" altLang="en-US" sz="1100" b="1">
                <a:latin typeface="宋体" charset="-122"/>
              </a:rPr>
              <a:t>拟选址</a:t>
            </a:r>
          </a:p>
        </p:txBody>
      </p:sp>
      <p:sp>
        <p:nvSpPr>
          <p:cNvPr id="1161254" name="AutoShape 38"/>
          <p:cNvSpPr>
            <a:spLocks noChangeArrowheads="1"/>
          </p:cNvSpPr>
          <p:nvPr/>
        </p:nvSpPr>
        <p:spPr bwMode="auto">
          <a:xfrm>
            <a:off x="3037743" y="1400308"/>
            <a:ext cx="203688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55" name="AutoShape 39"/>
          <p:cNvSpPr>
            <a:spLocks noChangeArrowheads="1"/>
          </p:cNvSpPr>
          <p:nvPr/>
        </p:nvSpPr>
        <p:spPr bwMode="auto">
          <a:xfrm>
            <a:off x="3037743" y="1617002"/>
            <a:ext cx="203688" cy="152400"/>
          </a:xfrm>
          <a:prstGeom prst="star5">
            <a:avLst/>
          </a:prstGeom>
          <a:solidFill>
            <a:srgbClr val="66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56" name="AutoShape 40"/>
          <p:cNvSpPr>
            <a:spLocks noChangeArrowheads="1"/>
          </p:cNvSpPr>
          <p:nvPr/>
        </p:nvSpPr>
        <p:spPr bwMode="auto">
          <a:xfrm>
            <a:off x="2904395" y="1563424"/>
            <a:ext cx="203689" cy="152400"/>
          </a:xfrm>
          <a:prstGeom prst="star5">
            <a:avLst/>
          </a:prstGeom>
          <a:solidFill>
            <a:srgbClr val="66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57" name="AutoShape 41"/>
          <p:cNvSpPr>
            <a:spLocks noChangeArrowheads="1"/>
          </p:cNvSpPr>
          <p:nvPr/>
        </p:nvSpPr>
        <p:spPr bwMode="auto">
          <a:xfrm>
            <a:off x="3171095" y="1453887"/>
            <a:ext cx="203689" cy="152400"/>
          </a:xfrm>
          <a:prstGeom prst="star5">
            <a:avLst/>
          </a:prstGeom>
          <a:solidFill>
            <a:srgbClr val="00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161258" name="AutoShape 42"/>
          <p:cNvSpPr>
            <a:spLocks noChangeArrowheads="1"/>
          </p:cNvSpPr>
          <p:nvPr/>
        </p:nvSpPr>
        <p:spPr bwMode="auto">
          <a:xfrm>
            <a:off x="3302979" y="1508655"/>
            <a:ext cx="203689" cy="152400"/>
          </a:xfrm>
          <a:prstGeom prst="star5">
            <a:avLst/>
          </a:prstGeom>
          <a:solidFill>
            <a:srgbClr val="6600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77917" tIns="38959" rIns="77917" bIns="38959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2328" name="AutoShape 43"/>
          <p:cNvSpPr>
            <a:spLocks/>
          </p:cNvSpPr>
          <p:nvPr/>
        </p:nvSpPr>
        <p:spPr bwMode="auto">
          <a:xfrm>
            <a:off x="2301167" y="3154774"/>
            <a:ext cx="770792" cy="876300"/>
          </a:xfrm>
          <a:prstGeom prst="borderCallout1">
            <a:avLst>
              <a:gd name="adj1" fmla="val -40081"/>
              <a:gd name="adj2" fmla="val 76192"/>
              <a:gd name="adj3" fmla="val -123545"/>
              <a:gd name="adj4" fmla="val 9624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zh-CN" altLang="en-US" sz="1100" b="1" dirty="0">
                <a:solidFill>
                  <a:schemeClr val="accent2"/>
                </a:solidFill>
                <a:latin typeface="宋体" charset="-122"/>
              </a:rPr>
              <a:t>江西五十铃</a:t>
            </a:r>
            <a:endParaRPr lang="en-US" altLang="zh-CN" sz="1100" b="1" dirty="0">
              <a:solidFill>
                <a:schemeClr val="accent2"/>
              </a:solidFill>
              <a:latin typeface="宋体" charset="-122"/>
            </a:endParaRPr>
          </a:p>
          <a:p>
            <a:r>
              <a:rPr lang="zh-CN" altLang="en-US" sz="1100" b="1" dirty="0">
                <a:solidFill>
                  <a:schemeClr val="accent2"/>
                </a:solidFill>
                <a:latin typeface="宋体" charset="-122"/>
              </a:rPr>
              <a:t>江铃</a:t>
            </a:r>
            <a:endParaRPr lang="en-US" altLang="zh-CN" sz="1100" b="1" dirty="0">
              <a:solidFill>
                <a:schemeClr val="accent2"/>
              </a:solidFill>
              <a:latin typeface="宋体" charset="-122"/>
            </a:endParaRPr>
          </a:p>
          <a:p>
            <a:r>
              <a:rPr lang="zh-CN" altLang="en-US" sz="1100" b="1" dirty="0">
                <a:solidFill>
                  <a:schemeClr val="accent2"/>
                </a:solidFill>
                <a:latin typeface="宋体" charset="-122"/>
              </a:rPr>
              <a:t>中兴</a:t>
            </a:r>
            <a:endParaRPr lang="en-US" altLang="zh-CN" sz="1100" b="1" dirty="0">
              <a:solidFill>
                <a:schemeClr val="accent2"/>
              </a:solidFill>
              <a:latin typeface="宋体" charset="-122"/>
            </a:endParaRPr>
          </a:p>
          <a:p>
            <a:r>
              <a:rPr lang="zh-CN" altLang="en-US" sz="1100" b="1" dirty="0">
                <a:solidFill>
                  <a:schemeClr val="accent2"/>
                </a:solidFill>
                <a:latin typeface="宋体" charset="-122"/>
              </a:rPr>
              <a:t>长城</a:t>
            </a:r>
            <a:endParaRPr lang="en-US" altLang="zh-CN" sz="1100" b="1" dirty="0">
              <a:solidFill>
                <a:schemeClr val="accent2"/>
              </a:solidFill>
              <a:latin typeface="宋体" charset="-122"/>
            </a:endParaRPr>
          </a:p>
          <a:p>
            <a:r>
              <a:rPr lang="zh-CN" altLang="en-US" sz="1100" b="1" dirty="0">
                <a:solidFill>
                  <a:schemeClr val="accent2"/>
                </a:solidFill>
                <a:latin typeface="宋体" charset="-122"/>
              </a:rPr>
              <a:t>上汽大通</a:t>
            </a:r>
          </a:p>
        </p:txBody>
      </p:sp>
      <p:sp>
        <p:nvSpPr>
          <p:cNvPr id="12329" name="Oval 44"/>
          <p:cNvSpPr>
            <a:spLocks noChangeArrowheads="1"/>
          </p:cNvSpPr>
          <p:nvPr/>
        </p:nvSpPr>
        <p:spPr bwMode="auto">
          <a:xfrm>
            <a:off x="2492620" y="1452698"/>
            <a:ext cx="1079988" cy="764381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7917" tIns="38959" rIns="77917" bIns="38959" anchor="ctr"/>
          <a:lstStyle/>
          <a:p>
            <a:endParaRPr lang="zh-CN" altLang="en-US"/>
          </a:p>
        </p:txBody>
      </p:sp>
      <p:sp>
        <p:nvSpPr>
          <p:cNvPr id="12330" name="Text Box 47"/>
          <p:cNvSpPr txBox="1">
            <a:spLocks noChangeArrowheads="1"/>
          </p:cNvSpPr>
          <p:nvPr/>
        </p:nvSpPr>
        <p:spPr bwMode="auto">
          <a:xfrm>
            <a:off x="5549414" y="2662372"/>
            <a:ext cx="945173" cy="84639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>
              <a:lnSpc>
                <a:spcPct val="50000"/>
              </a:lnSpc>
              <a:spcBef>
                <a:spcPct val="50000"/>
              </a:spcBef>
            </a:pPr>
            <a:r>
              <a:rPr kumimoji="1" lang="zh-CN" altLang="en-US" sz="1100" b="1">
                <a:latin typeface="宋体" charset="-122"/>
              </a:rPr>
              <a:t>直线距离</a:t>
            </a:r>
            <a:r>
              <a:rPr kumimoji="1" lang="en-US" altLang="zh-CN" sz="1100" b="1">
                <a:latin typeface="宋体" charset="-122"/>
              </a:rPr>
              <a:t>35KM</a:t>
            </a:r>
          </a:p>
        </p:txBody>
      </p:sp>
      <p:sp>
        <p:nvSpPr>
          <p:cNvPr id="12331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361219" y="924655"/>
            <a:ext cx="5883519" cy="3167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17" tIns="38959" rIns="77917" bIns="38959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zh-CN" altLang="en-US" sz="1800" b="1" dirty="0">
                <a:latin typeface="微软雅黑" pitchFamily="34" charset="-122"/>
                <a:ea typeface="微软雅黑" pitchFamily="34" charset="-122"/>
              </a:rPr>
              <a:t>场地选址商圈示意图（示例）</a:t>
            </a:r>
            <a:endParaRPr lang="zh-CN" altLang="en-US" sz="15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332" name="Text Box 50"/>
          <p:cNvSpPr txBox="1">
            <a:spLocks noChangeArrowheads="1"/>
          </p:cNvSpPr>
          <p:nvPr/>
        </p:nvSpPr>
        <p:spPr bwMode="auto">
          <a:xfrm>
            <a:off x="2254496" y="4712617"/>
            <a:ext cx="3886200" cy="65576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5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本张图需要标出选址详细地址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15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及与该市所有郑州日产经销商的直线距离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4207588" y="233725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75394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G_01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898" y="4516795"/>
            <a:ext cx="2658208" cy="16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IMG_01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586" y="4516795"/>
            <a:ext cx="3375653" cy="16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IMG_0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898" y="1664896"/>
            <a:ext cx="2658208" cy="214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IMG_0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862" y="1664896"/>
            <a:ext cx="3438378" cy="214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IMG_020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8" y="1664896"/>
            <a:ext cx="3618412" cy="214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IMG_020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29" y="4516795"/>
            <a:ext cx="3582780" cy="162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813116" y="4088827"/>
            <a:ext cx="1063869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itchFamily="18" charset="0"/>
                <a:ea typeface="黑体" pitchFamily="2" charset="-122"/>
              </a:defRPr>
            </a:lvl1pPr>
            <a:lvl2pPr marL="742950" indent="-285750" eaLnBrk="0" hangingPunct="0">
              <a:defRPr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9pPr>
          </a:lstStyle>
          <a:p>
            <a:r>
              <a:rPr lang="zh-CN" altLang="en-US" dirty="0"/>
              <a:t>场地对面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174633" y="1276752"/>
            <a:ext cx="1263161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400" dirty="0">
                <a:ea typeface="黑体" pitchFamily="2" charset="-122"/>
              </a:rPr>
              <a:t>场地正面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432184" y="4168838"/>
            <a:ext cx="1329103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itchFamily="18" charset="0"/>
                <a:ea typeface="黑体" pitchFamily="2" charset="-122"/>
              </a:defRPr>
            </a:lvl1pPr>
            <a:lvl2pPr marL="742950" indent="-285750" eaLnBrk="0" hangingPunct="0">
              <a:defRPr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9pPr>
          </a:lstStyle>
          <a:p>
            <a:r>
              <a:rPr lang="zh-CN" altLang="en-US" dirty="0"/>
              <a:t>店前道路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174633" y="4100103"/>
            <a:ext cx="1129811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itchFamily="18" charset="0"/>
                <a:ea typeface="黑体" pitchFamily="2" charset="-122"/>
              </a:defRPr>
            </a:lvl1pPr>
            <a:lvl2pPr marL="742950" indent="-285750" eaLnBrk="0" hangingPunct="0">
              <a:defRPr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9pPr>
          </a:lstStyle>
          <a:p>
            <a:r>
              <a:rPr lang="zh-CN" altLang="en-US" dirty="0"/>
              <a:t>场地近景</a:t>
            </a:r>
            <a:endParaRPr lang="en-US" altLang="zh-CN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8368814" y="1276752"/>
            <a:ext cx="1063869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itchFamily="18" charset="0"/>
                <a:ea typeface="黑体" pitchFamily="2" charset="-122"/>
              </a:defRPr>
            </a:lvl1pPr>
            <a:lvl2pPr marL="742950" indent="-285750" eaLnBrk="0" hangingPunct="0">
              <a:defRPr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9pPr>
          </a:lstStyle>
          <a:p>
            <a:r>
              <a:rPr lang="zh-CN" altLang="en-US" dirty="0"/>
              <a:t>场地右侧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432184" y="1282705"/>
            <a:ext cx="1129811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itchFamily="18" charset="0"/>
                <a:ea typeface="黑体" pitchFamily="2" charset="-122"/>
              </a:defRPr>
            </a:lvl1pPr>
            <a:lvl2pPr marL="742950" indent="-285750" eaLnBrk="0" hangingPunct="0">
              <a:defRPr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ea typeface="宋体" charset="-122"/>
              </a:defRPr>
            </a:lvl9pPr>
          </a:lstStyle>
          <a:p>
            <a:r>
              <a:rPr lang="zh-CN" altLang="en-US"/>
              <a:t>场地左侧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87333" y="916712"/>
            <a:ext cx="8759130" cy="32662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latin typeface="黑体" pitchFamily="2" charset="-122"/>
                <a:ea typeface="黑体" pitchFamily="2" charset="-122"/>
              </a:rPr>
              <a:t>场地照片（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空地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）</a:t>
            </a: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2174633" y="2098283"/>
            <a:ext cx="2392973" cy="809625"/>
          </a:xfrm>
          <a:prstGeom prst="ellipse">
            <a:avLst/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7917" tIns="38959" rIns="77917" bIns="38959" anchor="ctr"/>
          <a:lstStyle/>
          <a:p>
            <a:endParaRPr lang="zh-CN" alt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202725" y="155764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156727719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8802730" y="4095230"/>
            <a:ext cx="1460988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建筑物对面</a:t>
            </a: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1171515" y="1589526"/>
            <a:ext cx="1992923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建筑物正面（近景）</a:t>
            </a:r>
          </a:p>
        </p:txBody>
      </p:sp>
      <p:sp>
        <p:nvSpPr>
          <p:cNvPr id="15364" name="Text Box 10"/>
          <p:cNvSpPr txBox="1">
            <a:spLocks noChangeArrowheads="1"/>
          </p:cNvSpPr>
          <p:nvPr/>
        </p:nvSpPr>
        <p:spPr bwMode="auto">
          <a:xfrm>
            <a:off x="5432181" y="4097571"/>
            <a:ext cx="1329103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店前道路</a:t>
            </a:r>
          </a:p>
        </p:txBody>
      </p:sp>
      <p:sp>
        <p:nvSpPr>
          <p:cNvPr id="15365" name="Text Box 11"/>
          <p:cNvSpPr txBox="1">
            <a:spLocks noChangeArrowheads="1"/>
          </p:cNvSpPr>
          <p:nvPr/>
        </p:nvSpPr>
        <p:spPr bwMode="auto">
          <a:xfrm>
            <a:off x="1303399" y="4097572"/>
            <a:ext cx="1861039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建筑物内部全景</a:t>
            </a:r>
            <a:endParaRPr lang="en-US" altLang="zh-CN" dirty="0">
              <a:ea typeface="黑体" pitchFamily="2" charset="-122"/>
            </a:endParaRPr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8682323" y="1453297"/>
            <a:ext cx="1449263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建筑物右侧</a:t>
            </a: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5432182" y="1484456"/>
            <a:ext cx="1329103" cy="355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ea typeface="黑体" pitchFamily="2" charset="-122"/>
              </a:rPr>
              <a:t>建筑物左侧</a:t>
            </a:r>
          </a:p>
        </p:txBody>
      </p:sp>
      <p:sp>
        <p:nvSpPr>
          <p:cNvPr id="15368" name="Rectangle 14"/>
          <p:cNvSpPr>
            <a:spLocks noChangeArrowheads="1"/>
          </p:cNvSpPr>
          <p:nvPr/>
        </p:nvSpPr>
        <p:spPr bwMode="auto">
          <a:xfrm>
            <a:off x="458917" y="938143"/>
            <a:ext cx="8343813" cy="22741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latin typeface="黑体" pitchFamily="2" charset="-122"/>
                <a:ea typeface="黑体" pitchFamily="2" charset="-122"/>
              </a:rPr>
              <a:t>场地照片</a:t>
            </a:r>
            <a:r>
              <a:rPr lang="en-US" altLang="zh-CN" b="1" dirty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dirty="0">
                <a:latin typeface="黑体" pitchFamily="2" charset="-122"/>
                <a:ea typeface="黑体" pitchFamily="2" charset="-122"/>
              </a:rPr>
              <a:t>已有建筑物</a:t>
            </a:r>
            <a:r>
              <a:rPr lang="en-US" altLang="zh-CN" b="1" dirty="0">
                <a:latin typeface="黑体" pitchFamily="2" charset="-122"/>
                <a:ea typeface="黑体" pitchFamily="2" charset="-122"/>
              </a:rPr>
              <a:t>)</a:t>
            </a:r>
            <a:endParaRPr lang="zh-CN" altLang="en-US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302371" y="172413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139277969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93060"/>
              </p:ext>
            </p:extLst>
          </p:nvPr>
        </p:nvGraphicFramePr>
        <p:xfrm>
          <a:off x="1071156" y="1253660"/>
          <a:ext cx="10280466" cy="4676879"/>
        </p:xfrm>
        <a:graphic>
          <a:graphicData uri="http://schemas.openxmlformats.org/drawingml/2006/table">
            <a:tbl>
              <a:tblPr/>
              <a:tblGrid>
                <a:gridCol w="253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7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1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6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dirty="0">
                          <a:latin typeface="微软雅黑" pitchFamily="34" charset="-122"/>
                          <a:ea typeface="微软雅黑" pitchFamily="34" charset="-122"/>
                        </a:rPr>
                        <a:t>品牌</a:t>
                      </a: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>
                          <a:latin typeface="微软雅黑" pitchFamily="34" charset="-122"/>
                          <a:ea typeface="微软雅黑" pitchFamily="34" charset="-122"/>
                        </a:rPr>
                        <a:t>已建店和在建店名称</a:t>
                      </a: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dirty="0">
                          <a:latin typeface="微软雅黑" pitchFamily="34" charset="-122"/>
                          <a:ea typeface="微软雅黑" pitchFamily="34" charset="-122"/>
                        </a:rPr>
                        <a:t>形态（展厅</a:t>
                      </a:r>
                      <a:r>
                        <a:rPr lang="en-US" sz="1000" dirty="0">
                          <a:latin typeface="微软雅黑" pitchFamily="34" charset="-122"/>
                          <a:ea typeface="微软雅黑" pitchFamily="34" charset="-122"/>
                        </a:rPr>
                        <a:t>/4S</a:t>
                      </a:r>
                      <a:r>
                        <a:rPr lang="zh-CN" sz="1000" dirty="0">
                          <a:latin typeface="微软雅黑" pitchFamily="34" charset="-122"/>
                          <a:ea typeface="微软雅黑" pitchFamily="34" charset="-122"/>
                        </a:rPr>
                        <a:t>店）</a:t>
                      </a: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dirty="0" smtClean="0">
                          <a:latin typeface="微软雅黑" pitchFamily="34" charset="-122"/>
                          <a:ea typeface="微软雅黑" pitchFamily="34" charset="-122"/>
                        </a:rPr>
                        <a:t>长城</a:t>
                      </a:r>
                      <a:endParaRPr lang="zh-CN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sz="1000"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000">
                          <a:latin typeface="微软雅黑" pitchFamily="34" charset="-122"/>
                          <a:ea typeface="微软雅黑" pitchFamily="34" charset="-122"/>
                        </a:rPr>
                        <a:t>XXXX</a:t>
                      </a:r>
                      <a:r>
                        <a:rPr lang="zh-CN" sz="1000">
                          <a:latin typeface="微软雅黑" pitchFamily="34" charset="-122"/>
                          <a:ea typeface="微软雅黑" pitchFamily="34" charset="-122"/>
                        </a:rPr>
                        <a:t>公司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sz="1000">
                          <a:latin typeface="微软雅黑" pitchFamily="34" charset="-122"/>
                          <a:ea typeface="微软雅黑" pitchFamily="34" charset="-122"/>
                        </a:rPr>
                        <a:t>、</a:t>
                      </a:r>
                      <a:r>
                        <a:rPr lang="en-US" sz="1000">
                          <a:latin typeface="微软雅黑" pitchFamily="34" charset="-122"/>
                          <a:ea typeface="微软雅黑" pitchFamily="34" charset="-122"/>
                        </a:rPr>
                        <a:t>XXXX</a:t>
                      </a:r>
                      <a:r>
                        <a:rPr lang="zh-CN" sz="1000">
                          <a:latin typeface="微软雅黑" pitchFamily="34" charset="-122"/>
                          <a:ea typeface="微软雅黑" pitchFamily="34" charset="-122"/>
                        </a:rPr>
                        <a:t>公司</a:t>
                      </a: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dirty="0" smtClean="0">
                          <a:latin typeface="微软雅黑" pitchFamily="34" charset="-122"/>
                          <a:ea typeface="微软雅黑" pitchFamily="34" charset="-122"/>
                        </a:rPr>
                        <a:t>江铃</a:t>
                      </a:r>
                      <a:endParaRPr lang="zh-CN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 smtClean="0">
                          <a:latin typeface="微软雅黑" pitchFamily="34" charset="-122"/>
                          <a:ea typeface="微软雅黑" pitchFamily="34" charset="-122"/>
                        </a:rPr>
                        <a:t>江西五十铃</a:t>
                      </a:r>
                      <a:endParaRPr lang="zh-CN" altLang="zh-CN" sz="10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0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 smtClean="0">
                          <a:latin typeface="微软雅黑" pitchFamily="34" charset="-122"/>
                          <a:ea typeface="微软雅黑" pitchFamily="34" charset="-122"/>
                        </a:rPr>
                        <a:t>福田</a:t>
                      </a:r>
                      <a:endParaRPr lang="zh-CN" altLang="zh-CN" sz="10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 smtClean="0">
                          <a:latin typeface="微软雅黑" pitchFamily="34" charset="-122"/>
                          <a:ea typeface="微软雅黑" pitchFamily="34" charset="-122"/>
                        </a:rPr>
                        <a:t>江淮</a:t>
                      </a:r>
                      <a:endParaRPr lang="zh-CN" altLang="zh-CN" sz="10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0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000" dirty="0" smtClean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3200" marR="33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468" name="Text Box 3"/>
          <p:cNvSpPr txBox="1">
            <a:spLocks noChangeArrowheads="1"/>
          </p:cNvSpPr>
          <p:nvPr/>
        </p:nvSpPr>
        <p:spPr bwMode="auto">
          <a:xfrm>
            <a:off x="4151380" y="247089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三、市场分析</a:t>
            </a:r>
          </a:p>
        </p:txBody>
      </p:sp>
      <p:sp>
        <p:nvSpPr>
          <p:cNvPr id="18469" name="Rectangle 1"/>
          <p:cNvSpPr>
            <a:spLocks noChangeArrowheads="1"/>
          </p:cNvSpPr>
          <p:nvPr/>
        </p:nvSpPr>
        <p:spPr bwMode="auto">
          <a:xfrm>
            <a:off x="624799" y="866981"/>
            <a:ext cx="4974380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、相关品牌网络状况</a:t>
            </a:r>
            <a:r>
              <a:rPr lang="zh-CN" altLang="en-US" sz="1350" b="1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zh-CN" altLang="en-US" sz="1350" dirty="0">
                <a:latin typeface="微软雅黑" pitchFamily="34" charset="-122"/>
                <a:ea typeface="微软雅黑" pitchFamily="34" charset="-122"/>
              </a:rPr>
              <a:t>可根据当地竞争格局适当添加</a:t>
            </a:r>
            <a:r>
              <a:rPr lang="zh-CN" altLang="en-US" sz="1350" b="1" dirty="0">
                <a:latin typeface="微软雅黑" pitchFamily="34" charset="-122"/>
                <a:ea typeface="微软雅黑" pitchFamily="34" charset="-122"/>
              </a:rPr>
              <a:t>）</a:t>
            </a:r>
            <a:endParaRPr lang="zh-CN" altLang="en-US" sz="135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633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50721" y="192467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三、市场分析</a:t>
            </a:r>
          </a:p>
        </p:txBody>
      </p:sp>
      <p:sp>
        <p:nvSpPr>
          <p:cNvPr id="2" name="矩形 1"/>
          <p:cNvSpPr/>
          <p:nvPr/>
        </p:nvSpPr>
        <p:spPr>
          <a:xfrm>
            <a:off x="1104797" y="1076465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1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87890" y="1052975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2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9507" y="3684957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6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87889" y="3684957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5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04797" y="3685765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4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899507" y="1052975"/>
            <a:ext cx="1917513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b="1" dirty="0">
                <a:ea typeface="微软雅黑" pitchFamily="34" charset="-122"/>
              </a:rPr>
              <a:t>前述品牌店照片</a:t>
            </a:r>
            <a:r>
              <a:rPr lang="en-US" altLang="zh-CN" b="1" dirty="0">
                <a:ea typeface="微软雅黑" pitchFamily="34" charset="-122"/>
              </a:rPr>
              <a:t>3</a:t>
            </a:r>
            <a:endParaRPr lang="zh-CN" altLang="en-US" b="1" dirty="0">
              <a:ea typeface="微软雅黑" pitchFamily="34" charset="-122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016256" y="6024987"/>
            <a:ext cx="3059558" cy="2633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200" dirty="0">
                <a:ea typeface="微软雅黑" pitchFamily="34" charset="-122"/>
              </a:rPr>
              <a:t>注：前述品牌店正立面每店一张</a:t>
            </a:r>
          </a:p>
        </p:txBody>
      </p:sp>
    </p:spTree>
    <p:extLst>
      <p:ext uri="{BB962C8B-B14F-4D97-AF65-F5344CB8AC3E}">
        <p14:creationId xmlns:p14="http://schemas.microsoft.com/office/powerpoint/2010/main" val="332630033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438778" y="1038415"/>
            <a:ext cx="5025676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、当地皮卡行业（鼓励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限制）的特殊政策说明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266532" y="194214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三、市场分析</a:t>
            </a:r>
          </a:p>
        </p:txBody>
      </p:sp>
    </p:spTree>
    <p:extLst>
      <p:ext uri="{BB962C8B-B14F-4D97-AF65-F5344CB8AC3E}">
        <p14:creationId xmlns:p14="http://schemas.microsoft.com/office/powerpoint/2010/main" val="236878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63781" y="247089"/>
            <a:ext cx="463647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四、二级网点建设计划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186347"/>
              </p:ext>
            </p:extLst>
          </p:nvPr>
        </p:nvGraphicFramePr>
        <p:xfrm>
          <a:off x="927463" y="1005839"/>
          <a:ext cx="10763794" cy="46890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6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14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建设区域（拟建店覆盖的地市、区县）</a:t>
                      </a:r>
                      <a:endParaRPr lang="zh-CN" altLang="en-US" sz="15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计划到位时间</a:t>
                      </a:r>
                      <a:endParaRPr lang="zh-CN" altLang="en-US" sz="15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达成方式（合作</a:t>
                      </a:r>
                      <a:r>
                        <a:rPr lang="en-US" altLang="zh-CN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自建）</a:t>
                      </a:r>
                      <a:endParaRPr lang="zh-CN" altLang="en-US" sz="15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预期销量（台</a:t>
                      </a:r>
                      <a:r>
                        <a:rPr lang="en-US" altLang="zh-CN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5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年）</a:t>
                      </a:r>
                      <a:endParaRPr lang="zh-CN" altLang="en-US" sz="15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5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altLang="zh-CN" sz="15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5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5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5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513"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513"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513"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7513"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917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55925"/>
              </p:ext>
            </p:extLst>
          </p:nvPr>
        </p:nvGraphicFramePr>
        <p:xfrm>
          <a:off x="679269" y="1026149"/>
          <a:ext cx="10985862" cy="4329622"/>
        </p:xfrm>
        <a:graphic>
          <a:graphicData uri="http://schemas.openxmlformats.org/drawingml/2006/table">
            <a:tbl>
              <a:tblPr/>
              <a:tblGrid>
                <a:gridCol w="3091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0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0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6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r>
                        <a:rPr lang="zh-CN" sz="1500" b="1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项目联系人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r>
                        <a:rPr lang="zh-CN" sz="1500" b="1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职务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en-US" sz="1000" kern="100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69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r>
                        <a:rPr lang="zh-CN" sz="1500" b="1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联系地址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6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r>
                        <a:rPr lang="zh-CN" sz="1500" b="1" kern="1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联系电话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r>
                        <a:rPr lang="en-US" sz="1500" b="1" kern="100" dirty="0" err="1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E_mail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37870" algn="l"/>
                          <a:tab pos="1493520" algn="l"/>
                          <a:tab pos="1831340" algn="l"/>
                          <a:tab pos="2311400" algn="l"/>
                          <a:tab pos="3031490" algn="l"/>
                          <a:tab pos="3608705" algn="l"/>
                          <a:tab pos="3724275" algn="l"/>
                          <a:tab pos="3884295" algn="l"/>
                          <a:tab pos="5128895" algn="l"/>
                          <a:tab pos="5244465" algn="l"/>
                        </a:tabLst>
                      </a:pPr>
                      <a:endParaRPr lang="en-US" sz="1000" kern="100" dirty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064" marR="630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267584" y="175492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微软雅黑" panose="020B0503020204020204" pitchFamily="34" charset="-122"/>
              </a:rPr>
              <a:t>联络信息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9269" y="5623210"/>
            <a:ext cx="1888599" cy="28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r>
              <a:rPr lang="zh-CN" altLang="en-US" sz="1350" b="1" dirty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注：</a:t>
            </a:r>
            <a:r>
              <a:rPr lang="zh-CN" altLang="en-US" sz="1350" b="1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所有</a:t>
            </a:r>
            <a:r>
              <a:rPr lang="zh-CN" altLang="en-US" sz="1350" b="1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信息均须</a:t>
            </a:r>
            <a:r>
              <a:rPr lang="zh-CN" altLang="en-US" sz="1350" b="1" dirty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填写</a:t>
            </a:r>
          </a:p>
        </p:txBody>
      </p:sp>
    </p:spTree>
    <p:extLst>
      <p:ext uri="{BB962C8B-B14F-4D97-AF65-F5344CB8AC3E}">
        <p14:creationId xmlns:p14="http://schemas.microsoft.com/office/powerpoint/2010/main" val="322504793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509450" y="1167172"/>
            <a:ext cx="11038115" cy="416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 anchor="ctr">
            <a:spAutoFit/>
          </a:bodyPr>
          <a:lstStyle/>
          <a:p>
            <a:pPr algn="ctr" eaLnBrk="0" hangingPunct="0">
              <a:tabLst>
                <a:tab pos="424802" algn="l"/>
              </a:tabLst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声   明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  <a:tabLst>
                <a:tab pos="424802" algn="l"/>
              </a:tabLst>
            </a:pPr>
            <a:endParaRPr lang="zh-CN" altLang="en-US" sz="1100" dirty="0">
              <a:latin typeface="微软雅黑" pitchFamily="34" charset="-122"/>
              <a:ea typeface="微软雅黑" pitchFamily="34" charset="-122"/>
            </a:endParaRP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、申请单位必须提供本申请书所要求的全部资料</a:t>
            </a:r>
            <a:r>
              <a:rPr lang="en-US" altLang="zh-CN" sz="11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如果因资料的不完整而导致郑州日产对其做出不利的判断</a:t>
            </a:r>
            <a:r>
              <a:rPr lang="en-US" altLang="zh-CN" sz="1100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其责任由申请单位承担。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申请单位应根据郑州日产的要求，真实、准确、全面地提供本申请书所要求的资料。不论有意或无意，若申请单位呈交错误或有误导性的资料，郑州日产有权做出决定：不再考虑申请单位的申请，或立即终止由郑州日产与其签署的任何协议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、申请单位应自行承担申请过程中所投入的一切费用。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、申请单位同意郑州日产对认为有必要核实的资料进行调查，申请单位应对此给予充分的配合。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、郑州日产在审查申请书过程中，对申请书中说明不清楚的地方，有权要求申请单位提供其他补充材料。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、申请单位同意在申请过程中，由其提供给郑州日产的所有文件或其复印件、照片等资料由郑州日产作为记录保存。无论申请结果如何，郑州日产将不再退还以上资料。</a:t>
            </a:r>
          </a:p>
          <a:p>
            <a:pPr lvl="1" eaLnBrk="0" hangingPunct="0">
              <a:lnSpc>
                <a:spcPct val="150000"/>
              </a:lnSpc>
              <a:buFontTx/>
              <a:buAutoNum type="ea1JpnKorPlain"/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、双方对申请事项恪守保密原则。</a:t>
            </a:r>
          </a:p>
          <a:p>
            <a:pPr eaLnBrk="0" hangingPunct="0">
              <a:tabLst>
                <a:tab pos="424802" algn="l"/>
              </a:tabLst>
            </a:pPr>
            <a:r>
              <a:rPr lang="zh-CN" altLang="en-US" sz="1100" dirty="0">
                <a:latin typeface="微软雅黑" pitchFamily="34" charset="-122"/>
                <a:ea typeface="微软雅黑" pitchFamily="34" charset="-122"/>
              </a:rPr>
              <a:t>                                                                                                                                                        </a:t>
            </a: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郑州日产汽车销售有限公司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tabLst>
                <a:tab pos="424802" algn="l"/>
              </a:tabLst>
            </a:pPr>
            <a:endParaRPr lang="en-US" altLang="zh-CN" sz="1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tabLst>
                <a:tab pos="424802" algn="l"/>
              </a:tabLst>
            </a:pPr>
            <a:endParaRPr lang="en-US" altLang="zh-CN" sz="1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  <a:tabLst>
                <a:tab pos="424802" algn="l"/>
              </a:tabLst>
            </a:pPr>
            <a:r>
              <a:rPr lang="en-US" altLang="zh-CN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本申请单位承诺完全遵守以上条款。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  <a:tabLst>
                <a:tab pos="424802" algn="l"/>
              </a:tabLst>
            </a:pP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申 请  单  位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（盖章）</a:t>
            </a: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 </a:t>
            </a:r>
            <a:endParaRPr lang="en-US" altLang="zh-CN" sz="1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  <a:tabLst>
                <a:tab pos="424802" algn="l"/>
              </a:tabLst>
            </a:pPr>
            <a:r>
              <a:rPr lang="en-US" altLang="zh-CN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zh-CN" altLang="en-US" sz="1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           期：</a:t>
            </a:r>
            <a:endParaRPr lang="zh-CN" altLang="en-US" sz="1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362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338829" y="1581280"/>
            <a:ext cx="8581635" cy="169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 anchor="ctr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1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、营业执照</a:t>
            </a:r>
            <a:endParaRPr lang="en-US" altLang="zh-CN" sz="14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  <a:p>
            <a:pPr algn="l" eaLnBrk="0" hangingPunct="0">
              <a:lnSpc>
                <a:spcPct val="150000"/>
              </a:lnSpc>
            </a:pP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2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、公司章程</a:t>
            </a:r>
            <a:endParaRPr lang="en-US" altLang="zh-CN" sz="14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3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、土地（建筑物）产权证</a:t>
            </a: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-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已购买、或土地（建筑物）租赁协议</a:t>
            </a: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-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已租赁、或土地（建筑物）意向租赁协议</a:t>
            </a:r>
            <a:r>
              <a:rPr lang="en-US" altLang="zh-CN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- </a:t>
            </a:r>
            <a:r>
              <a:rPr lang="zh-CN" altLang="en-US" sz="14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拟租赁</a:t>
            </a:r>
            <a:endParaRPr lang="en-US" altLang="zh-CN" sz="14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  <a:p>
            <a:pPr algn="l" eaLnBrk="0" hangingPunct="0">
              <a:lnSpc>
                <a:spcPct val="150000"/>
              </a:lnSpc>
            </a:pPr>
            <a:endParaRPr lang="zh-CN" altLang="en-US" sz="14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307475" y="98826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附   件</a:t>
            </a: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332716" y="1013685"/>
            <a:ext cx="4296931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请按以下顺序粘贴附件（均为复印件）：</a:t>
            </a:r>
          </a:p>
        </p:txBody>
      </p:sp>
    </p:spTree>
    <p:extLst>
      <p:ext uri="{BB962C8B-B14F-4D97-AF65-F5344CB8AC3E}">
        <p14:creationId xmlns:p14="http://schemas.microsoft.com/office/powerpoint/2010/main" val="23178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4096105" y="186166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一、申请单位简介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286187"/>
              </p:ext>
            </p:extLst>
          </p:nvPr>
        </p:nvGraphicFramePr>
        <p:xfrm>
          <a:off x="640080" y="1397876"/>
          <a:ext cx="10933611" cy="4918840"/>
        </p:xfrm>
        <a:graphic>
          <a:graphicData uri="http://schemas.openxmlformats.org/drawingml/2006/table">
            <a:tbl>
              <a:tblPr/>
              <a:tblGrid>
                <a:gridCol w="2316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7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6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3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427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申请单位全称</a:t>
                      </a: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统一社会信用代码</a:t>
                      </a:r>
                      <a:endParaRPr lang="en-US" sz="1100" b="1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66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申请单位注册地址</a:t>
                      </a: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27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成立时间</a:t>
                      </a: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年</a:t>
                      </a:r>
                      <a:r>
                        <a:rPr lang="en-US" sz="11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    </a:t>
                      </a:r>
                      <a:r>
                        <a:rPr lang="zh-CN" sz="11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月</a:t>
                      </a:r>
                      <a:r>
                        <a:rPr lang="en-US" sz="11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    </a:t>
                      </a:r>
                      <a:r>
                        <a:rPr lang="zh-CN" sz="1100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日</a:t>
                      </a: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注册</a:t>
                      </a:r>
                      <a:r>
                        <a:rPr lang="zh-CN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资</a:t>
                      </a: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本</a:t>
                      </a:r>
                      <a:r>
                        <a:rPr lang="zh-CN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（</a:t>
                      </a:r>
                      <a:r>
                        <a:rPr 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RMB</a:t>
                      </a:r>
                      <a:r>
                        <a:rPr lang="zh-CN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）</a:t>
                      </a: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66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法人代表</a:t>
                      </a: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1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申请单位性质</a:t>
                      </a:r>
                      <a:endParaRPr lang="zh-CN" altLang="zh-CN" sz="11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zh-CN" sz="11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□</a:t>
                      </a:r>
                      <a:r>
                        <a:rPr lang="zh-CN" altLang="en-US" sz="11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国营     </a:t>
                      </a:r>
                      <a:r>
                        <a:rPr lang="zh-CN" altLang="zh-CN" sz="11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□</a:t>
                      </a:r>
                      <a:r>
                        <a:rPr lang="zh-CN" altLang="en-US" sz="11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私营</a:t>
                      </a:r>
                      <a:endParaRPr lang="en-US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1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股权</a:t>
                      </a:r>
                      <a:r>
                        <a:rPr lang="zh-CN" altLang="en-US" sz="11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构成</a:t>
                      </a: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经营范围</a:t>
                      </a:r>
                      <a:endParaRPr lang="en-US" altLang="zh-CN" sz="1100" b="1" kern="1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（与营业执照保持一致）</a:t>
                      </a:r>
                      <a:endParaRPr lang="zh-CN" sz="11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286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sz="11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52" name="Rectangle 9"/>
          <p:cNvSpPr>
            <a:spLocks noChangeArrowheads="1"/>
          </p:cNvSpPr>
          <p:nvPr/>
        </p:nvSpPr>
        <p:spPr bwMode="auto">
          <a:xfrm>
            <a:off x="410087" y="885401"/>
            <a:ext cx="1436552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、基本信息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855064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628301"/>
              </p:ext>
            </p:extLst>
          </p:nvPr>
        </p:nvGraphicFramePr>
        <p:xfrm>
          <a:off x="574767" y="1449976"/>
          <a:ext cx="10933611" cy="5087458"/>
        </p:xfrm>
        <a:graphic>
          <a:graphicData uri="http://schemas.openxmlformats.org/drawingml/2006/table">
            <a:tbl>
              <a:tblPr/>
              <a:tblGrid>
                <a:gridCol w="2212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5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1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89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2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9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041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郑州</a:t>
                      </a:r>
                      <a:r>
                        <a:rPr 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日产</a:t>
                      </a:r>
                      <a:r>
                        <a:rPr lang="zh-CN" altLang="en-US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业务</a:t>
                      </a:r>
                      <a:r>
                        <a:rPr 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经营</a:t>
                      </a: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状况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（若投资人</a:t>
                      </a:r>
                      <a:r>
                        <a:rPr lang="zh-CN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已</a:t>
                      </a:r>
                      <a:r>
                        <a:rPr lang="zh-CN" altLang="en-US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经</a:t>
                      </a:r>
                      <a:r>
                        <a:rPr lang="zh-CN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经营</a:t>
                      </a:r>
                      <a:r>
                        <a:rPr lang="zh-CN" sz="10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郑州</a:t>
                      </a:r>
                      <a:r>
                        <a:rPr lang="zh-CN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日产</a:t>
                      </a:r>
                      <a:r>
                        <a:rPr lang="zh-CN" altLang="en-US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业务</a:t>
                      </a:r>
                      <a:r>
                        <a:rPr lang="zh-CN" sz="10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）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公司名称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上年度</a:t>
                      </a:r>
                      <a:r>
                        <a:rPr lang="zh-CN" altLang="en-US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业绩</a:t>
                      </a:r>
                      <a:r>
                        <a:rPr 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（</a:t>
                      </a:r>
                      <a:r>
                        <a:rPr lang="en-US" sz="1000" b="1" kern="100" dirty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20   </a:t>
                      </a: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年）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实销量</a:t>
                      </a:r>
                      <a:r>
                        <a:rPr lang="en-US" altLang="zh-CN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(</a:t>
                      </a: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台</a:t>
                      </a:r>
                      <a:r>
                        <a:rPr lang="en-US" altLang="zh-CN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)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入</a:t>
                      </a: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厂台次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3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815975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总营业额（万元）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815975" rtl="0" eaLnBrk="1" latinLnBrk="0" hangingPunct="1">
                        <a:spcAft>
                          <a:spcPts val="0"/>
                        </a:spcAft>
                      </a:pPr>
                      <a:endParaRPr lang="zh-CN" sz="13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净利润（万元）</a:t>
                      </a:r>
                      <a:endParaRPr lang="zh-CN" altLang="zh-CN" sz="10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3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1" marR="84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70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1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700" dirty="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700"/>
                    </a:p>
                  </a:txBody>
                  <a:tcPr marL="84401" marR="844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83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其他品牌经营状况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品牌名称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一级</a:t>
                      </a:r>
                      <a:r>
                        <a:rPr lang="en-US" altLang="zh-CN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/</a:t>
                      </a: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二级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开业时间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上年度</a:t>
                      </a:r>
                      <a:r>
                        <a:rPr lang="zh-CN" altLang="en-US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业绩</a:t>
                      </a:r>
                      <a:r>
                        <a:rPr lang="zh-CN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（</a:t>
                      </a:r>
                      <a:r>
                        <a:rPr lang="en-US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20   </a:t>
                      </a:r>
                      <a:r>
                        <a:rPr lang="zh-CN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Arial"/>
                        </a:rPr>
                        <a:t>年）</a:t>
                      </a: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8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实销量（台）</a:t>
                      </a:r>
                      <a:endParaRPr lang="zh-CN" altLang="zh-CN" sz="1000" b="1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入厂台次</a:t>
                      </a:r>
                      <a:endParaRPr lang="zh-CN" alt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总营业额（万元）</a:t>
                      </a:r>
                      <a:endParaRPr lang="zh-CN" alt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zh-CN" sz="10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净利润（万元）</a:t>
                      </a:r>
                      <a:endParaRPr lang="zh-CN" altLang="zh-CN" sz="10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8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3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3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095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3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3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34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kern="10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63301" marR="6330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30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300" dirty="0"/>
                    </a:p>
                  </a:txBody>
                  <a:tcPr marL="63301" marR="6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220" name="矩形 3"/>
          <p:cNvSpPr>
            <a:spLocks noChangeArrowheads="1"/>
          </p:cNvSpPr>
          <p:nvPr/>
        </p:nvSpPr>
        <p:spPr bwMode="auto">
          <a:xfrm>
            <a:off x="405439" y="876077"/>
            <a:ext cx="1436552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r>
              <a:rPr lang="en-US" altLang="zh-CN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、经营业绩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95802" y="278211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一、申请单位简介</a:t>
            </a:r>
          </a:p>
        </p:txBody>
      </p:sp>
    </p:spTree>
    <p:extLst>
      <p:ext uri="{BB962C8B-B14F-4D97-AF65-F5344CB8AC3E}">
        <p14:creationId xmlns:p14="http://schemas.microsoft.com/office/powerpoint/2010/main" val="324373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13889"/>
              </p:ext>
            </p:extLst>
          </p:nvPr>
        </p:nvGraphicFramePr>
        <p:xfrm>
          <a:off x="457030" y="1250732"/>
          <a:ext cx="11247289" cy="4908330"/>
        </p:xfrm>
        <a:graphic>
          <a:graphicData uri="http://schemas.openxmlformats.org/drawingml/2006/table">
            <a:tbl>
              <a:tblPr/>
              <a:tblGrid>
                <a:gridCol w="4167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0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9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0718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400" b="1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相关信息</a:t>
                      </a:r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上年度（</a:t>
                      </a:r>
                      <a:r>
                        <a:rPr lang="en-US" sz="14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20   </a:t>
                      </a:r>
                      <a:r>
                        <a:rPr lang="zh-CN" sz="14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年）</a:t>
                      </a:r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  <a:tabLst>
                          <a:tab pos="123825" algn="l"/>
                          <a:tab pos="731520" algn="ctr"/>
                        </a:tabLst>
                      </a:pPr>
                      <a:r>
                        <a:rPr lang="zh-CN" sz="14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单位</a:t>
                      </a:r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392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净资产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元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718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资产负债率</a:t>
                      </a:r>
                      <a:endParaRPr 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%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718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主营业务收入</a:t>
                      </a: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元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392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0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净利润</a:t>
                      </a: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元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392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zh-CN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银行授信</a:t>
                      </a:r>
                      <a:r>
                        <a:rPr lang="zh-CN" altLang="en-US" sz="10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额度</a:t>
                      </a:r>
                      <a:endParaRPr lang="zh-CN" altLang="zh-CN" sz="10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万元</a:t>
                      </a:r>
                      <a:endParaRPr lang="zh-CN" sz="10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05" name="Rectangle 1"/>
          <p:cNvSpPr>
            <a:spLocks noChangeArrowheads="1"/>
          </p:cNvSpPr>
          <p:nvPr/>
        </p:nvSpPr>
        <p:spPr bwMode="auto">
          <a:xfrm>
            <a:off x="457030" y="804527"/>
            <a:ext cx="1436552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r>
              <a:rPr lang="en-US" altLang="zh-CN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、财务状况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86310" y="293434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一、申请单位简介</a:t>
            </a:r>
          </a:p>
        </p:txBody>
      </p:sp>
    </p:spTree>
    <p:extLst>
      <p:ext uri="{BB962C8B-B14F-4D97-AF65-F5344CB8AC3E}">
        <p14:creationId xmlns:p14="http://schemas.microsoft.com/office/powerpoint/2010/main" val="341576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96095"/>
              </p:ext>
            </p:extLst>
          </p:nvPr>
        </p:nvGraphicFramePr>
        <p:xfrm>
          <a:off x="574766" y="1265413"/>
          <a:ext cx="11220994" cy="4841097"/>
        </p:xfrm>
        <a:graphic>
          <a:graphicData uri="http://schemas.openxmlformats.org/drawingml/2006/table">
            <a:tbl>
              <a:tblPr/>
              <a:tblGrid>
                <a:gridCol w="6776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023"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en-US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失信</a:t>
                      </a:r>
                      <a:r>
                        <a:rPr lang="en-US" altLang="zh-CN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/</a:t>
                      </a:r>
                      <a:r>
                        <a:rPr lang="zh-CN" altLang="en-US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违法</a:t>
                      </a:r>
                      <a:r>
                        <a:rPr lang="en-US" altLang="zh-CN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/</a:t>
                      </a:r>
                      <a:r>
                        <a:rPr lang="zh-CN" altLang="en-US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违规行为</a:t>
                      </a:r>
                      <a:endParaRPr lang="zh-CN" sz="1400" b="1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zh-CN" altLang="en-US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是</a:t>
                      </a:r>
                      <a:r>
                        <a:rPr lang="en-US" altLang="zh-CN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/</a:t>
                      </a:r>
                      <a:r>
                        <a:rPr lang="zh-CN" altLang="en-US" sz="1400" b="1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否存在</a:t>
                      </a:r>
                      <a:endParaRPr lang="zh-CN" sz="1400" b="1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申请单位被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列为失信被执行人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控股股东被列为失信被执行人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64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申请单位存在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资产被冻结、被查封情况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64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申请单位控股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股东近</a:t>
                      </a:r>
                      <a:r>
                        <a:rPr lang="en-US" altLang="zh-CN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36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个月内受到刑事处罚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申请单位有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漏缴、欠缴、拖欠税款行为或受到税务部门处罚的情况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申请单位有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贷款还款违约现象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3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申请单位有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欠缴社保金的违法失信情况或有劳动违法情况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endParaRPr lang="en-US" sz="1000" kern="100" dirty="0"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205" name="Rectangle 1"/>
          <p:cNvSpPr>
            <a:spLocks noChangeArrowheads="1"/>
          </p:cNvSpPr>
          <p:nvPr/>
        </p:nvSpPr>
        <p:spPr bwMode="auto">
          <a:xfrm>
            <a:off x="481736" y="892403"/>
            <a:ext cx="1436552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r>
              <a:rPr lang="en-US" altLang="zh-CN" b="1" dirty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b="1" dirty="0">
                <a:latin typeface="黑体" pitchFamily="2" charset="-122"/>
                <a:ea typeface="黑体" pitchFamily="2" charset="-122"/>
              </a:rPr>
              <a:t>、征信信息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69223" y="266426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一、申请单位简介</a:t>
            </a:r>
          </a:p>
        </p:txBody>
      </p:sp>
    </p:spTree>
    <p:extLst>
      <p:ext uri="{BB962C8B-B14F-4D97-AF65-F5344CB8AC3E}">
        <p14:creationId xmlns:p14="http://schemas.microsoft.com/office/powerpoint/2010/main" val="87105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312352"/>
              </p:ext>
            </p:extLst>
          </p:nvPr>
        </p:nvGraphicFramePr>
        <p:xfrm>
          <a:off x="676372" y="3841305"/>
          <a:ext cx="10805878" cy="2494180"/>
        </p:xfrm>
        <a:graphic>
          <a:graphicData uri="http://schemas.openxmlformats.org/drawingml/2006/table">
            <a:tbl>
              <a:tblPr/>
              <a:tblGrid>
                <a:gridCol w="111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0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3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46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706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资金计划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注册</a:t>
                      </a:r>
                      <a:r>
                        <a:rPr 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资本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（万元）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资金用途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资金来源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资金最晚可到位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时间（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自有</a:t>
                      </a: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+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融资）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26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硬体</a:t>
                      </a:r>
                      <a:r>
                        <a:rPr 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建设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（万元）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流动资金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（万元）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自有</a:t>
                      </a:r>
                      <a:r>
                        <a:rPr 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（万元）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融资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（万元）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84405" marR="844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91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b="1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股权结构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控股</a:t>
                      </a:r>
                      <a:r>
                        <a:rPr 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股东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股</a:t>
                      </a:r>
                      <a:r>
                        <a:rPr 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比</a:t>
                      </a: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≮</a:t>
                      </a:r>
                      <a:r>
                        <a:rPr 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  </a:t>
                      </a:r>
                      <a:r>
                        <a:rPr lang="en-US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%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其他主要</a:t>
                      </a:r>
                      <a:r>
                        <a:rPr 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股东</a:t>
                      </a:r>
                      <a:r>
                        <a:rPr 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1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/</a:t>
                      </a: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其他主要</a:t>
                      </a:r>
                      <a:r>
                        <a:rPr lang="zh-CN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股东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2</a:t>
                      </a:r>
                      <a:endParaRPr lang="zh-CN" alt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/</a:t>
                      </a:r>
                      <a:r>
                        <a:rPr lang="zh-CN" sz="1200" kern="100" dirty="0"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　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233" name="矩形 3"/>
          <p:cNvSpPr>
            <a:spLocks noChangeArrowheads="1"/>
          </p:cNvSpPr>
          <p:nvPr/>
        </p:nvSpPr>
        <p:spPr bwMode="auto">
          <a:xfrm>
            <a:off x="162760" y="852519"/>
            <a:ext cx="7511562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/>
          <a:p>
            <a:pPr algn="l"/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、经销商运营主体：   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Wingdings 2"/>
              </a:rPr>
              <a:t>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申请公司      □另组建公司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234" name="矩形 3"/>
          <p:cNvSpPr>
            <a:spLocks noChangeArrowheads="1"/>
          </p:cNvSpPr>
          <p:nvPr/>
        </p:nvSpPr>
        <p:spPr bwMode="auto">
          <a:xfrm>
            <a:off x="353990" y="3449756"/>
            <a:ext cx="10722799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）如计划另组建公司运营，请填写下表</a:t>
            </a:r>
            <a:r>
              <a:rPr lang="en-US" altLang="zh-CN" sz="135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zh-CN" altLang="en-US" sz="1350" dirty="0">
                <a:latin typeface="微软雅黑" pitchFamily="34" charset="-122"/>
                <a:ea typeface="微软雅黑" pitchFamily="34" charset="-122"/>
              </a:rPr>
              <a:t>控股股东须为申请单位或申请单位控股股东</a:t>
            </a:r>
            <a:r>
              <a:rPr lang="en-US" altLang="zh-CN" sz="1350" dirty="0">
                <a:latin typeface="微软雅黑" pitchFamily="34" charset="-122"/>
                <a:ea typeface="微软雅黑" pitchFamily="34" charset="-122"/>
              </a:rPr>
              <a:t>)</a:t>
            </a:r>
            <a:endParaRPr lang="zh-CN" altLang="en-US" sz="135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235" name="矩形 3"/>
          <p:cNvSpPr>
            <a:spLocks noChangeArrowheads="1"/>
          </p:cNvSpPr>
          <p:nvPr/>
        </p:nvSpPr>
        <p:spPr bwMode="auto">
          <a:xfrm>
            <a:off x="343733" y="1205740"/>
            <a:ext cx="6073051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）如计划由申请公司运营，请填写下表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71370"/>
              </p:ext>
            </p:extLst>
          </p:nvPr>
        </p:nvGraphicFramePr>
        <p:xfrm>
          <a:off x="676375" y="1602646"/>
          <a:ext cx="10805875" cy="1811238"/>
        </p:xfrm>
        <a:graphic>
          <a:graphicData uri="http://schemas.openxmlformats.org/drawingml/2006/table">
            <a:tbl>
              <a:tblPr/>
              <a:tblGrid>
                <a:gridCol w="1187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5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5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1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30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资金计划</a:t>
                      </a:r>
                      <a:endParaRPr lang="zh-CN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资金用途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资金来源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资金最晚可到位时间</a:t>
                      </a:r>
                      <a:endParaRPr lang="en-US" altLang="zh-CN" sz="1200" b="1" kern="100" dirty="0" smtClean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（自有</a:t>
                      </a: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+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融资）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0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4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硬体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建设（万元）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流动资金（万元）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自有</a:t>
                      </a: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资金（万元）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1" kern="100" dirty="0" smtClean="0">
                          <a:solidFill>
                            <a:schemeClr val="tx1"/>
                          </a:solidFill>
                          <a:latin typeface="微软雅黑" pitchFamily="34" charset="-122"/>
                          <a:ea typeface="微软雅黑" pitchFamily="34" charset="-122"/>
                          <a:cs typeface="宋体"/>
                        </a:rPr>
                        <a:t>融资（万元）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1600" b="1" kern="100" dirty="0">
                        <a:solidFill>
                          <a:schemeClr val="tx1"/>
                        </a:solidFill>
                        <a:latin typeface="微软雅黑" pitchFamily="34" charset="-122"/>
                        <a:ea typeface="微软雅黑" pitchFamily="34" charset="-122"/>
                        <a:cs typeface="宋体"/>
                      </a:endParaRPr>
                    </a:p>
                  </a:txBody>
                  <a:tcPr marL="84405" marR="844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632">
                <a:tc vMerge="1">
                  <a:txBody>
                    <a:bodyPr/>
                    <a:lstStyle/>
                    <a:p>
                      <a:endParaRPr lang="zh-CN" sz="14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63304" marR="63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085595" y="250764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</p:spTree>
    <p:extLst>
      <p:ext uri="{BB962C8B-B14F-4D97-AF65-F5344CB8AC3E}">
        <p14:creationId xmlns:p14="http://schemas.microsoft.com/office/powerpoint/2010/main" val="243762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477809"/>
              </p:ext>
            </p:extLst>
          </p:nvPr>
        </p:nvGraphicFramePr>
        <p:xfrm>
          <a:off x="378823" y="1292771"/>
          <a:ext cx="11286307" cy="4859834"/>
        </p:xfrm>
        <a:graphic>
          <a:graphicData uri="http://schemas.openxmlformats.org/drawingml/2006/table">
            <a:tbl>
              <a:tblPr/>
              <a:tblGrid>
                <a:gridCol w="2528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05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71858"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altLang="en-US" sz="1200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拟任</a:t>
                      </a:r>
                      <a:r>
                        <a:rPr lang="zh-CN" sz="1200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职务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sz="1200" kern="12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姓名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sz="1200" kern="12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性别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sz="1200" kern="1200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年龄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sz="1200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学历</a:t>
                      </a:r>
                      <a:endParaRPr lang="zh-CN" sz="1200" kern="100" dirty="0" smtClean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  <a:tabLst>
                          <a:tab pos="946150" algn="l"/>
                        </a:tabLst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工作履历（详细描述）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988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控股股东（自然人）</a:t>
                      </a:r>
                      <a:r>
                        <a:rPr lang="en-US" altLang="zh-CN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/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控股股东（法人）代表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988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zh-CN" sz="1200" kern="120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  <a:cs typeface="Times New Roman"/>
                        </a:rPr>
                        <a:t>总经理</a:t>
                      </a:r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200" kern="100" dirty="0">
                        <a:latin typeface="微软雅黑" pitchFamily="34" charset="-122"/>
                        <a:ea typeface="微软雅黑" pitchFamily="34" charset="-122"/>
                        <a:cs typeface="Times New Roman"/>
                      </a:endParaRPr>
                    </a:p>
                  </a:txBody>
                  <a:tcPr marL="84405" marR="84405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65" name="Text Box 3"/>
          <p:cNvSpPr txBox="1">
            <a:spLocks noChangeArrowheads="1"/>
          </p:cNvSpPr>
          <p:nvPr/>
        </p:nvSpPr>
        <p:spPr bwMode="auto">
          <a:xfrm>
            <a:off x="4180188" y="227462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  <p:sp>
        <p:nvSpPr>
          <p:cNvPr id="9266" name="Rectangle 1"/>
          <p:cNvSpPr>
            <a:spLocks noChangeArrowheads="1"/>
          </p:cNvSpPr>
          <p:nvPr/>
        </p:nvSpPr>
        <p:spPr bwMode="auto">
          <a:xfrm>
            <a:off x="259107" y="802803"/>
            <a:ext cx="2483314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、人员计划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主要人员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076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783633" y="1026877"/>
            <a:ext cx="1512168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 anchor="ctr">
            <a:spAutoFit/>
          </a:bodyPr>
          <a:lstStyle/>
          <a:p>
            <a:pPr indent="193461" eaLnBrk="0" hangingPunct="0">
              <a:lnSpc>
                <a:spcPct val="150000"/>
              </a:lnSpc>
            </a:pPr>
            <a:r>
              <a:rPr lang="zh-CN" altLang="en-US" b="1" dirty="0">
                <a:latin typeface="黑体" pitchFamily="2" charset="-122"/>
                <a:ea typeface="黑体" pitchFamily="2" charset="-122"/>
              </a:rPr>
              <a:t>销售团队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297546"/>
              </p:ext>
            </p:extLst>
          </p:nvPr>
        </p:nvGraphicFramePr>
        <p:xfrm>
          <a:off x="744583" y="1510478"/>
          <a:ext cx="5129642" cy="45114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7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9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岗位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人员数量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姓名（已确定的填写）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销售经理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2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市场经理</a:t>
                      </a:r>
                      <a:r>
                        <a:rPr lang="en-US" altLang="zh-CN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zh-CN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专员</a:t>
                      </a:r>
                      <a:endParaRPr lang="zh-CN" altLang="zh-CN" sz="1000" kern="100" dirty="0" smtClean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主播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线索挖掘专员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专职</a:t>
                      </a:r>
                      <a:r>
                        <a:rPr lang="zh-CN" sz="1000" kern="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销售</a:t>
                      </a:r>
                      <a:r>
                        <a:rPr lang="zh-CN" sz="1000" kern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顾问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00" ker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  <a:endParaRPr lang="zh-CN" sz="1000" kern="10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94748"/>
              </p:ext>
            </p:extLst>
          </p:nvPr>
        </p:nvGraphicFramePr>
        <p:xfrm>
          <a:off x="6312026" y="1532688"/>
          <a:ext cx="5170224" cy="44892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40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岗位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人员数量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姓名（已确定的填写）</a:t>
                      </a:r>
                      <a:endParaRPr lang="zh-CN" alt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服务经理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配件经理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服务顾问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配件计划员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索赔员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技术总监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质检人员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机电维修工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钣喷维修工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000" kern="100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234314" y="1057585"/>
            <a:ext cx="2304256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 anchor="ctr">
            <a:spAutoFit/>
          </a:bodyPr>
          <a:lstStyle/>
          <a:p>
            <a:pPr indent="193461" eaLnBrk="0" hangingPunct="0">
              <a:lnSpc>
                <a:spcPct val="150000"/>
              </a:lnSpc>
            </a:pPr>
            <a:r>
              <a:rPr lang="zh-CN" altLang="en-US" b="1" dirty="0">
                <a:latin typeface="黑体" pitchFamily="2" charset="-122"/>
                <a:ea typeface="黑体" pitchFamily="2" charset="-122"/>
              </a:rPr>
              <a:t>售后团队（如有）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295802" y="202035"/>
            <a:ext cx="3588727" cy="49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2700" b="1" dirty="0">
                <a:ea typeface="黑体" pitchFamily="2" charset="-122"/>
              </a:rPr>
              <a:t>二、建店方案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0319" y="849038"/>
            <a:ext cx="2483314" cy="35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17" tIns="38959" rIns="77917" bIns="38959" anchor="ctr">
            <a:spAutoFit/>
          </a:bodyPr>
          <a:lstStyle/>
          <a:p>
            <a:pPr algn="l"/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、人员计划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其他人员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20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1529</Words>
  <Application>Microsoft Office PowerPoint</Application>
  <PresentationFormat>宽屏</PresentationFormat>
  <Paragraphs>283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 Unicode MS</vt:lpstr>
      <vt:lpstr>等线</vt:lpstr>
      <vt:lpstr>等线 Light</vt:lpstr>
      <vt:lpstr>黑体</vt:lpstr>
      <vt:lpstr>宋体</vt:lpstr>
      <vt:lpstr>微软雅黑</vt:lpstr>
      <vt:lpstr>Arial</vt:lpstr>
      <vt:lpstr>Times New Roman</vt:lpstr>
      <vt:lpstr>Wingdings 2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场地选址商圈示意图（示例）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康 韵</dc:creator>
  <cp:lastModifiedBy>刘宏立(郑州日产汽车有限公司渠道发展部网络发展科)</cp:lastModifiedBy>
  <cp:revision>12</cp:revision>
  <dcterms:created xsi:type="dcterms:W3CDTF">2020-12-24T12:20:16Z</dcterms:created>
  <dcterms:modified xsi:type="dcterms:W3CDTF">2025-01-10T01:05:51Z</dcterms:modified>
</cp:coreProperties>
</file>