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SVWMK6BU79TA0VHGRGR8ML0Y7ZQ0OAGREE06FJDTXGHRTQCTZIBRVCJVFYYTPC8RXEMXOOLSZI7D8MJJROFADFF689EMWHWBAEODDHB32ACE1491A932234C97DAC037BA5AED09" Type="http://schemas.microsoft.com/office/2006/relationships/officeDocumentExtended" Target="docProps/app.xml"/><Relationship Id="rId4" Type="http://schemas.openxmlformats.org/officeDocument/2006/relationships/extended-properties" Target="docProps/app.xml"/><Relationship Id="CZWMR6GD79VQ06HGRQRNDL0Y7NM0OAYREE0XTJDAXFMRTQLTZ0BJYCJTFY5TPCRRXFMXSOLSZI7D8LJJRJFAQF8Q8RNMWLCB8JOOZHB3E8C678396DB9CEBC48CA4A6FC3B05F12" Type="http://schemas.microsoft.com/office/2006/relationships/officeDocumentMain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4" r:id="rId2"/>
    <p:sldId id="324" r:id="rId3"/>
    <p:sldId id="337" r:id="rId4"/>
    <p:sldId id="340" r:id="rId5"/>
    <p:sldId id="313" r:id="rId6"/>
    <p:sldId id="341" r:id="rId7"/>
    <p:sldId id="263" r:id="rId8"/>
  </p:sldIdLst>
  <p:sldSz cx="9144000" cy="5143500" type="screen16x9"/>
  <p:notesSz cx="9144000" cy="6858000"/>
  <p:defaultTextStyle>
    <a:defPPr>
      <a:defRPr lang="zh-CN"/>
    </a:defPPr>
    <a:lvl1pPr marL="0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305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610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915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85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0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95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500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805" algn="l" defTabSz="8159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2" autoAdjust="0"/>
    <p:restoredTop sz="94151" autoAdjust="0"/>
  </p:normalViewPr>
  <p:slideViewPr>
    <p:cSldViewPr>
      <p:cViewPr varScale="1">
        <p:scale>
          <a:sx n="131" d="100"/>
          <a:sy n="131" d="100"/>
        </p:scale>
        <p:origin x="562" y="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1EEDF-CA55-4FF6-92B9-42B83DF1DC51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8C1-793C-4BDA-AF20-8AC2B4A8C3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636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1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178300" y="97632"/>
            <a:ext cx="1295400" cy="2072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87338" y="97632"/>
            <a:ext cx="3738562" cy="2072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77917" tIns="38959" rIns="77917" bIns="38959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667001" y="1257300"/>
            <a:ext cx="2652346" cy="3600450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460024" y="1257300"/>
            <a:ext cx="2652346" cy="1743075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460024" y="3114675"/>
            <a:ext cx="2652346" cy="1743075"/>
          </a:xfrm>
          <a:prstGeom prst="rect">
            <a:avLst/>
          </a:prstGeom>
        </p:spPr>
        <p:txBody>
          <a:bodyPr lIns="77917" tIns="38959" rIns="77917" bIns="38959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116662014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2" y="3305177"/>
            <a:ext cx="7772400" cy="102155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2" y="2180036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08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9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5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8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87339" y="566738"/>
            <a:ext cx="2516186" cy="16037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955926" y="566738"/>
            <a:ext cx="2517775" cy="16037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1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700" b="1"/>
            </a:lvl2pPr>
            <a:lvl3pPr marL="816610" indent="0">
              <a:buNone/>
              <a:defRPr sz="1600" b="1"/>
            </a:lvl3pPr>
            <a:lvl4pPr marL="1224915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7500" indent="0">
              <a:buNone/>
              <a:defRPr sz="1400" b="1"/>
            </a:lvl8pPr>
            <a:lvl9pPr marL="3265805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700" b="1"/>
            </a:lvl2pPr>
            <a:lvl3pPr marL="816610" indent="0">
              <a:buNone/>
              <a:defRPr sz="1600" b="1"/>
            </a:lvl3pPr>
            <a:lvl4pPr marL="1224915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7500" indent="0">
              <a:buNone/>
              <a:defRPr sz="1400" b="1"/>
            </a:lvl8pPr>
            <a:lvl9pPr marL="3265805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305" indent="0">
              <a:buNone/>
              <a:defRPr sz="1100"/>
            </a:lvl2pPr>
            <a:lvl3pPr marL="816610" indent="0">
              <a:buNone/>
              <a:defRPr sz="1000"/>
            </a:lvl3pPr>
            <a:lvl4pPr marL="1224915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7500" indent="0">
              <a:buNone/>
              <a:defRPr sz="800"/>
            </a:lvl8pPr>
            <a:lvl9pPr marL="3265805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9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9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6610" indent="0">
              <a:buNone/>
              <a:defRPr sz="2200"/>
            </a:lvl3pPr>
            <a:lvl4pPr marL="1224915" indent="0">
              <a:buNone/>
              <a:defRPr sz="1700"/>
            </a:lvl4pPr>
            <a:lvl5pPr marL="1632585" indent="0">
              <a:buNone/>
              <a:defRPr sz="1700"/>
            </a:lvl5pPr>
            <a:lvl6pPr marL="2040890" indent="0">
              <a:buNone/>
              <a:defRPr sz="1700"/>
            </a:lvl6pPr>
            <a:lvl7pPr marL="2449195" indent="0">
              <a:buNone/>
              <a:defRPr sz="1700"/>
            </a:lvl7pPr>
            <a:lvl8pPr marL="2857500" indent="0">
              <a:buNone/>
              <a:defRPr sz="1700"/>
            </a:lvl8pPr>
            <a:lvl9pPr marL="3265805" indent="0">
              <a:buNone/>
              <a:defRPr sz="1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305" indent="0">
              <a:buNone/>
              <a:defRPr sz="1100"/>
            </a:lvl2pPr>
            <a:lvl3pPr marL="816610" indent="0">
              <a:buNone/>
              <a:defRPr sz="1000"/>
            </a:lvl3pPr>
            <a:lvl4pPr marL="1224915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7500" indent="0">
              <a:buNone/>
              <a:defRPr sz="800"/>
            </a:lvl8pPr>
            <a:lvl9pPr marL="3265805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1"/>
          </a:xfrm>
          <a:prstGeom prst="rect">
            <a:avLst/>
          </a:prstGeom>
        </p:spPr>
        <p:txBody>
          <a:bodyPr vert="horz" lIns="81643" tIns="40822" rIns="81643" bIns="40822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-787400" y="1372871"/>
            <a:ext cx="8229600" cy="3394472"/>
          </a:xfrm>
          <a:prstGeom prst="rect">
            <a:avLst/>
          </a:prstGeom>
        </p:spPr>
        <p:txBody>
          <a:bodyPr vert="horz" lIns="81643" tIns="40822" rIns="81643" bIns="40822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43" tIns="40822" rIns="81643" bIns="40822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D4B54-F325-45CA-9F8E-B9280071568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2" y="4767264"/>
            <a:ext cx="2895600" cy="273844"/>
          </a:xfrm>
          <a:prstGeom prst="rect">
            <a:avLst/>
          </a:prstGeom>
        </p:spPr>
        <p:txBody>
          <a:bodyPr vert="horz" lIns="81643" tIns="40822" rIns="81643" bIns="40822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43" tIns="40822" rIns="81643" bIns="40822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E424-FA1E-4D1E-B4BA-B38BC18BBC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815975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070" indent="-306070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55270" algn="l" defTabSz="815975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4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05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360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66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35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640" indent="-203835" algn="l" defTabSz="815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1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91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9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80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0" y="1851670"/>
            <a:ext cx="9144000" cy="1026329"/>
          </a:xfrm>
          <a:prstGeom prst="rect">
            <a:avLst/>
          </a:prstGeom>
          <a:solidFill>
            <a:srgbClr val="AB001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>
            <a:defPPr>
              <a:defRPr lang="zh-CN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微软雅黑" panose="020B0503020204020204" pitchFamily="34" charset="-122"/>
                <a:cs typeface="+mn-ea"/>
              </a:defRPr>
            </a:lvl1pPr>
          </a:lstStyle>
          <a:p>
            <a:pPr defTabSz="914378"/>
            <a:r>
              <a:rPr lang="en-US" altLang="zh-CN" sz="3200" b="1" spc="2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XXXX</a:t>
            </a:r>
            <a:r>
              <a:rPr lang="zh-CN" altLang="en-US" sz="3200" b="1" spc="2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服务网点申请书</a:t>
            </a:r>
            <a:endParaRPr lang="en-US" altLang="zh-CN" sz="3200" b="1" spc="22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194" y="3729210"/>
            <a:ext cx="9006369" cy="642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0" tIns="43534" rIns="87070" bIns="43534" anchor="ctr"/>
          <a:lstStyle/>
          <a:p>
            <a:pPr algn="ctr" defTabSz="870832">
              <a:lnSpc>
                <a:spcPct val="150000"/>
              </a:lnSpc>
              <a:defRPr/>
            </a:pPr>
            <a:r>
              <a:rPr lang="en-US" altLang="zh-CN" sz="14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sz="14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4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CN" sz="1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79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5"/>
          <p:cNvSpPr txBox="1"/>
          <p:nvPr/>
        </p:nvSpPr>
        <p:spPr>
          <a:xfrm>
            <a:off x="62801" y="123478"/>
            <a:ext cx="9071992" cy="40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16" tIns="45708" rIns="91416" bIns="45708">
            <a:spAutoFit/>
          </a:bodyPr>
          <a:lstStyle>
            <a:defPPr>
              <a:defRPr lang="zh-CN"/>
            </a:defPPr>
            <a:lvl1pPr algn="ctr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000" dirty="0" smtClean="0">
                <a:cs typeface="Verdana" panose="020B0604030504040204" pitchFamily="34" charset="0"/>
              </a:rPr>
              <a:t>申请商简介</a:t>
            </a:r>
            <a:r>
              <a:rPr lang="en-US" altLang="zh-CN" sz="2000" dirty="0" smtClean="0">
                <a:cs typeface="Verdana" panose="020B0604030504040204" pitchFamily="34" charset="0"/>
              </a:rPr>
              <a:t>—</a:t>
            </a:r>
            <a:r>
              <a:rPr lang="en-US" altLang="zh-CN" sz="1800" b="0" dirty="0" smtClean="0">
                <a:cs typeface="Verdana" panose="020B0604030504040204" pitchFamily="34" charset="0"/>
              </a:rPr>
              <a:t>XXXX</a:t>
            </a:r>
            <a:endParaRPr lang="zh-CN" altLang="en-US" sz="1800" b="0" dirty="0">
              <a:cs typeface="Verdana" panose="020B060403050404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52479"/>
              </p:ext>
            </p:extLst>
          </p:nvPr>
        </p:nvGraphicFramePr>
        <p:xfrm>
          <a:off x="54633" y="699543"/>
          <a:ext cx="8909855" cy="282561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3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7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43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8061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企业基本情况</a:t>
                      </a:r>
                      <a:endParaRPr lang="zh-CN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主要经营人员</a:t>
                      </a:r>
                      <a:r>
                        <a:rPr lang="en-US" altLang="zh-CN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履历</a:t>
                      </a:r>
                      <a:endParaRPr lang="zh-CN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申请公司名称</a:t>
                      </a: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marL="0" indent="228600" algn="ctr" defTabSz="815975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228600" algn="just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1" kern="100" dirty="0" smtClean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总经理</a:t>
                      </a:r>
                      <a:endParaRPr lang="zh-CN" altLang="en-US" sz="1050" b="1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rowSpan="3">
                  <a:txBody>
                    <a:bodyPr/>
                    <a:lstStyle/>
                    <a:p>
                      <a:pPr marL="0" indent="228600" algn="just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zh-CN" altLang="en-US" sz="105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9095" marR="9095" marT="909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26"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投资人及股比</a:t>
                      </a: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marL="0" indent="228600" algn="ctr" defTabSz="815975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CN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33"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注册资金（万）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流动资金（万）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33"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维修资质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u="none" strike="noStrike" dirty="0" smtClea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服务经理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rowSpan="2">
                  <a:txBody>
                    <a:bodyPr/>
                    <a:lstStyle/>
                    <a:p>
                      <a:pPr marL="0" indent="228600" algn="just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zh-CN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rowSpan="2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08"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其他维修授权品牌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indent="133350"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定点维修单位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en-US" altLang="zh-CN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技术总监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rowSpan="3">
                  <a:txBody>
                    <a:bodyPr/>
                    <a:lstStyle/>
                    <a:p>
                      <a:pPr marL="0" indent="228600" algn="just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zh-CN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54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近</a:t>
                      </a:r>
                      <a:r>
                        <a:rPr lang="en-US" altLang="zh-CN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年内进厂台次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marL="0" indent="228600" algn="just" defTabSz="815975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与售前关系及距离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marL="0" indent="228600" algn="just" defTabSz="815975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en-US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zh-CN" sz="105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9095" marR="9095" marT="9095" marB="0" anchor="ctr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31133"/>
              </p:ext>
            </p:extLst>
          </p:nvPr>
        </p:nvGraphicFramePr>
        <p:xfrm>
          <a:off x="66668" y="3651871"/>
          <a:ext cx="8928992" cy="13681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64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0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589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建店方案</a:t>
                      </a:r>
                      <a:endParaRPr lang="zh-CN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</a:t>
                      </a:r>
                      <a:r>
                        <a:rPr lang="zh-CN" altLang="en-US" sz="105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店投入</a:t>
                      </a:r>
                      <a:r>
                        <a:rPr lang="zh-CN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情况</a:t>
                      </a:r>
                      <a:endParaRPr lang="zh-CN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03">
                <a:tc>
                  <a:txBody>
                    <a:bodyPr/>
                    <a:lstStyle/>
                    <a:p>
                      <a:pPr marL="0" indent="228600" algn="ctr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网点地址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marL="0" indent="228600" algn="ctr" defTabSz="815975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zh-CN" altLang="zh-CN" sz="1050" kern="1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硬体建设投入</a:t>
                      </a: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marL="0" marR="0" indent="0" algn="ctr" defTabSz="815975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050" b="0" u="none" strike="noStrike" kern="1200" dirty="0" smtClean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marL="0" indent="228600" algn="ctr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占地面积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endParaRPr lang="zh-CN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维修车间面积</a:t>
                      </a:r>
                      <a:endParaRPr 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管理人员投入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marL="0" indent="228600" algn="ctr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维修车型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技术人员投入</a:t>
                      </a:r>
                      <a:endParaRPr lang="zh-CN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920">
                <a:tc>
                  <a:txBody>
                    <a:bodyPr/>
                    <a:lstStyle/>
                    <a:p>
                      <a:pPr marL="0" indent="228600" algn="ctr" defTabSz="815975" rtl="0" eaLnBrk="1" fontAlgn="ctr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公司总人数</a:t>
                      </a:r>
                      <a:endParaRPr lang="zh-CN" altLang="en-US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815975" rtl="0" eaLnBrk="1" fontAlgn="ctr" latinLnBrk="0" hangingPunct="1"/>
                      <a:r>
                        <a:rPr lang="zh-CN" altLang="en-US" sz="105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主要维修设备</a:t>
                      </a:r>
                      <a:endParaRPr lang="zh-CN" altLang="en-US" sz="1050" b="1" u="none" strike="noStrike" kern="1200" dirty="0"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095" marR="9095" marT="90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altLang="zh-CN" sz="105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095" marR="9095" marT="909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2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177195" y="631136"/>
            <a:ext cx="8966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合作意向及经营思路：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保有客户分析及招揽思路：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公司荣誉、与政府媒体关系：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5"/>
          <p:cNvSpPr txBox="1"/>
          <p:nvPr/>
        </p:nvSpPr>
        <p:spPr>
          <a:xfrm>
            <a:off x="36512" y="123478"/>
            <a:ext cx="9071992" cy="40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16" tIns="45708" rIns="91416" bIns="45708">
            <a:spAutoFit/>
          </a:bodyPr>
          <a:lstStyle>
            <a:defPPr>
              <a:defRPr lang="zh-CN"/>
            </a:defPPr>
            <a:lvl1pPr algn="ctr" fontAlgn="base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000" dirty="0" smtClean="0">
                <a:cs typeface="Verdana" panose="020B0604030504040204" pitchFamily="34" charset="0"/>
              </a:rPr>
              <a:t>申请商简介</a:t>
            </a:r>
            <a:r>
              <a:rPr lang="en-US" altLang="zh-CN" sz="1800" dirty="0" smtClean="0">
                <a:cs typeface="Verdana" panose="020B0604030504040204" pitchFamily="34" charset="0"/>
              </a:rPr>
              <a:t>—</a:t>
            </a:r>
            <a:r>
              <a:rPr lang="en-US" altLang="zh-CN" sz="1800" b="0" dirty="0" smtClean="0">
                <a:cs typeface="Verdana" panose="020B0604030504040204" pitchFamily="34" charset="0"/>
              </a:rPr>
              <a:t>XXXX</a:t>
            </a:r>
            <a:endParaRPr lang="zh-CN" altLang="en-US" sz="1800" b="0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5104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30350604"/>
              </p:ext>
            </p:extLst>
          </p:nvPr>
        </p:nvGraphicFramePr>
        <p:xfrm>
          <a:off x="107505" y="699542"/>
          <a:ext cx="8712969" cy="1056274"/>
        </p:xfrm>
        <a:graphic>
          <a:graphicData uri="http://schemas.openxmlformats.org/drawingml/2006/table">
            <a:tbl>
              <a:tblPr/>
              <a:tblGrid>
                <a:gridCol w="254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794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1" kern="1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与现有服务店的直线距离（</a:t>
                      </a:r>
                      <a:r>
                        <a:rPr lang="en-US" altLang="zh-CN" sz="1100" b="1" kern="1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KM</a:t>
                      </a:r>
                      <a:r>
                        <a:rPr lang="zh-CN" altLang="en-US" sz="1100" b="1" kern="1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endParaRPr lang="zh-CN" sz="1100" b="1" kern="1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0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7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100" b="1" kern="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与</a:t>
                      </a:r>
                      <a:r>
                        <a:rPr lang="en-US" altLang="zh-CN" sz="1100" b="1" kern="10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4S&amp;SR</a:t>
                      </a:r>
                      <a:r>
                        <a:rPr lang="zh-CN" altLang="en-US" sz="1100" b="1" kern="1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店直线距离（</a:t>
                      </a:r>
                      <a:r>
                        <a:rPr lang="en-US" altLang="zh-CN" sz="1100" b="1" kern="1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KM</a:t>
                      </a:r>
                      <a:r>
                        <a:rPr lang="zh-CN" altLang="en-US" sz="1100" b="1" kern="1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）</a:t>
                      </a:r>
                      <a:endParaRPr lang="zh-CN" sz="1100" b="1" kern="1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159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9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3310" marR="6331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771800" y="123478"/>
            <a:ext cx="4248472" cy="38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Verdana" panose="020B0604030504040204" pitchFamily="34" charset="0"/>
              </a:rPr>
              <a:t>建店</a:t>
            </a:r>
            <a:r>
              <a:rPr lang="zh-CN" altLang="en-US" sz="2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Verdana" panose="020B0604030504040204" pitchFamily="34" charset="0"/>
              </a:rPr>
              <a:t>位置图</a:t>
            </a:r>
            <a:r>
              <a:rPr lang="en-US" altLang="zh-CN" sz="2000" b="1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Verdana" panose="020B0604030504040204" pitchFamily="34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Verdana" panose="020B0604030504040204" pitchFamily="34" charset="0"/>
              </a:rPr>
              <a:t>XXX</a:t>
            </a:r>
            <a:endParaRPr lang="zh-CN" altLang="en-US" sz="20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Verdana" panose="020B060403050404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83568" y="3219822"/>
            <a:ext cx="4680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>
                <a:solidFill>
                  <a:srgbClr val="FF0000"/>
                </a:solidFill>
              </a:rPr>
              <a:t>备注：请用地图标明当地</a:t>
            </a:r>
            <a:r>
              <a:rPr lang="en-US" altLang="zh-CN" sz="1200" b="1" dirty="0" smtClean="0">
                <a:solidFill>
                  <a:srgbClr val="FF0000"/>
                </a:solidFill>
              </a:rPr>
              <a:t>ZAN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售前</a:t>
            </a:r>
            <a:r>
              <a:rPr lang="en-US" altLang="zh-CN" sz="1200" b="1" dirty="0">
                <a:solidFill>
                  <a:srgbClr val="FF0000"/>
                </a:solidFill>
              </a:rPr>
              <a:t>&amp;</a:t>
            </a:r>
            <a:r>
              <a:rPr lang="zh-CN" altLang="en-US" sz="1200" b="1" dirty="0" smtClean="0">
                <a:solidFill>
                  <a:srgbClr val="FF0000"/>
                </a:solidFill>
              </a:rPr>
              <a:t>售后所有网点位置及距离</a:t>
            </a:r>
            <a:endParaRPr lang="zh-CN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328761" y="155957"/>
            <a:ext cx="4248472" cy="38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5048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维修资质证明</a:t>
            </a:r>
            <a:r>
              <a:rPr lang="en-US" altLang="zh-CN" sz="180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Verdana" panose="020B0604030504040204" pitchFamily="34" charset="0"/>
              </a:rPr>
              <a:t>—XXXX</a:t>
            </a:r>
            <a:endParaRPr lang="zh-CN" altLang="en-US" sz="1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Verdan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32617" y="632519"/>
            <a:ext cx="2592288" cy="5710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77874" tIns="38938" rIns="77874" bIns="389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1400" dirty="0" smtClean="0">
                <a:ea typeface="黑体" panose="02010609060101010101" pitchFamily="2" charset="-122"/>
              </a:rPr>
              <a:t>营业执照</a:t>
            </a:r>
            <a:endParaRPr lang="en-US" altLang="zh-CN" sz="1400" dirty="0" smtClean="0">
              <a:ea typeface="黑体" panose="02010609060101010101" pitchFamily="2" charset="-122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zh-CN" altLang="en-US" sz="1200" dirty="0" smtClean="0">
                <a:ea typeface="黑体" panose="02010609060101010101" pitchFamily="2" charset="-122"/>
              </a:rPr>
              <a:t>（成立时间：</a:t>
            </a:r>
            <a:r>
              <a:rPr lang="en-US" altLang="zh-CN" sz="1200" dirty="0" smtClean="0">
                <a:ea typeface="黑体" panose="02010609060101010101" pitchFamily="2" charset="-122"/>
              </a:rPr>
              <a:t>XX</a:t>
            </a:r>
            <a:r>
              <a:rPr lang="zh-CN" altLang="en-US" sz="1200" dirty="0" smtClean="0">
                <a:ea typeface="黑体" panose="02010609060101010101" pitchFamily="2" charset="-122"/>
              </a:rPr>
              <a:t>年</a:t>
            </a:r>
            <a:r>
              <a:rPr lang="en-US" altLang="zh-CN" sz="1200" dirty="0" smtClean="0">
                <a:ea typeface="黑体" panose="02010609060101010101" pitchFamily="2" charset="-122"/>
              </a:rPr>
              <a:t>XX</a:t>
            </a:r>
            <a:r>
              <a:rPr lang="zh-CN" altLang="en-US" sz="1200" dirty="0" smtClean="0">
                <a:ea typeface="黑体" panose="02010609060101010101" pitchFamily="2" charset="-122"/>
              </a:rPr>
              <a:t>月</a:t>
            </a:r>
            <a:r>
              <a:rPr lang="en-US" altLang="zh-CN" sz="1200" dirty="0" smtClean="0">
                <a:ea typeface="黑体" panose="02010609060101010101" pitchFamily="2" charset="-122"/>
              </a:rPr>
              <a:t>XX</a:t>
            </a:r>
            <a:r>
              <a:rPr lang="zh-CN" altLang="en-US" sz="1200" dirty="0" smtClean="0">
                <a:ea typeface="黑体" panose="02010609060101010101" pitchFamily="2" charset="-122"/>
              </a:rPr>
              <a:t>日）</a:t>
            </a:r>
            <a:endParaRPr lang="zh-CN" altLang="en-US" sz="1200" dirty="0">
              <a:ea typeface="黑体" panose="02010609060101010101" pitchFamily="2" charset="-122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75656" y="2962819"/>
            <a:ext cx="2149249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维修人员从业资格证</a:t>
            </a:r>
            <a:r>
              <a:rPr lang="en-US" altLang="zh-CN" dirty="0" smtClean="0"/>
              <a:t>1</a:t>
            </a:r>
            <a:endParaRPr lang="en-US" altLang="zh-CN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892507" y="724852"/>
            <a:ext cx="3096344" cy="50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dirty="0" smtClean="0"/>
              <a:t> </a:t>
            </a:r>
            <a:r>
              <a:rPr lang="zh-CN" altLang="en-US" dirty="0"/>
              <a:t>维修资质 </a:t>
            </a:r>
            <a:r>
              <a:rPr lang="en-US" altLang="zh-CN" dirty="0"/>
              <a:t>(</a:t>
            </a:r>
            <a:r>
              <a:rPr lang="zh-CN" altLang="en-US" dirty="0"/>
              <a:t>道路经营许可证</a:t>
            </a:r>
            <a:r>
              <a:rPr lang="en-US" altLang="zh-CN" dirty="0"/>
              <a:t>/</a:t>
            </a:r>
            <a:r>
              <a:rPr lang="zh-CN" altLang="en-US" dirty="0"/>
              <a:t>备案证明</a:t>
            </a:r>
            <a:r>
              <a:rPr lang="en-US" altLang="zh-CN" dirty="0"/>
              <a:t>)</a:t>
            </a:r>
            <a:r>
              <a:rPr lang="zh-CN" altLang="en-US" dirty="0"/>
              <a:t> （发证时间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XX</a:t>
            </a:r>
            <a:r>
              <a:rPr lang="zh-CN" altLang="en-US" dirty="0" smtClean="0"/>
              <a:t>年</a:t>
            </a:r>
            <a:r>
              <a:rPr lang="en-US" altLang="zh-CN" dirty="0"/>
              <a:t>X</a:t>
            </a:r>
            <a:r>
              <a:rPr lang="zh-CN" altLang="en-US" dirty="0" smtClean="0"/>
              <a:t>月</a:t>
            </a:r>
            <a:r>
              <a:rPr lang="en-US" altLang="zh-CN" dirty="0" smtClean="0"/>
              <a:t>XX</a:t>
            </a:r>
            <a:r>
              <a:rPr lang="zh-CN" altLang="en-US" dirty="0" smtClean="0"/>
              <a:t>日</a:t>
            </a:r>
            <a:r>
              <a:rPr lang="zh-CN" altLang="en-US" dirty="0"/>
              <a:t>）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502608" y="2962819"/>
            <a:ext cx="2149249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维修人员从业资格证</a:t>
            </a:r>
            <a:r>
              <a:rPr lang="en-US" altLang="zh-CN" dirty="0" smtClean="0"/>
              <a:t>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913827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628794" y="140283"/>
            <a:ext cx="4248472" cy="38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917" tIns="38959" rIns="77917" bIns="3895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5048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店面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形象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Verdana" panose="020B0604030504040204" pitchFamily="34" charset="0"/>
              </a:rPr>
              <a:t>XXXX</a:t>
            </a:r>
            <a:endParaRPr lang="zh-CN" altLang="en-US" sz="18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cs typeface="Verdana" panose="020B060403050404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078984" y="2734264"/>
            <a:ext cx="1063869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配件库房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089094" y="2708146"/>
            <a:ext cx="1329103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客户休息区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78907" y="2720280"/>
            <a:ext cx="1129811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客户接待室</a:t>
            </a:r>
            <a:endParaRPr lang="en-US" altLang="zh-CN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70757" y="626481"/>
            <a:ext cx="1743938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企业全景（含门头）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859391" y="656515"/>
            <a:ext cx="2124818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 smtClean="0"/>
              <a:t>维修车间内部</a:t>
            </a:r>
            <a:endParaRPr lang="zh-CN" altLang="en-US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419872" y="648206"/>
            <a:ext cx="2294182" cy="29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874" tIns="38938" rIns="77874" bIns="38938">
            <a:spAutoFit/>
          </a:bodyPr>
          <a:lstStyle>
            <a:defPPr>
              <a:defRPr lang="zh-CN"/>
            </a:defPPr>
            <a:lvl1pPr eaLnBrk="1" hangingPunct="1">
              <a:spcBef>
                <a:spcPct val="50000"/>
              </a:spcBef>
              <a:defRPr sz="1400"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维修车</a:t>
            </a:r>
            <a:r>
              <a:rPr lang="zh-CN" altLang="en-US" dirty="0" smtClean="0"/>
              <a:t>间全景（入口处拍摄）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20058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139702"/>
            <a:ext cx="8229600" cy="857251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以   上</a:t>
            </a:r>
            <a:endParaRPr lang="zh-CN" alt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52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91ef679-8ca0-4c8d-b1f9-f44098202d52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241</Words>
  <Application>Microsoft Office PowerPoint</Application>
  <PresentationFormat>全屏显示(16:9)</PresentationFormat>
  <Paragraphs>56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黑体</vt:lpstr>
      <vt:lpstr>宋体</vt:lpstr>
      <vt:lpstr>Microsoft YaHei</vt:lpstr>
      <vt:lpstr>Microsoft YaHei</vt:lpstr>
      <vt:lpstr>Arial</vt:lpstr>
      <vt:lpstr>Calibri</vt:lpstr>
      <vt:lpstr>Times New Roman</vt:lpstr>
      <vt:lpstr>Verdana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以   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胡爱霞(郑州日产汽车有限公司售后服务部备件营销科)</cp:lastModifiedBy>
  <cp:revision>538</cp:revision>
  <dcterms:created xsi:type="dcterms:W3CDTF">2016-12-26T02:36:00Z</dcterms:created>
  <dcterms:modified xsi:type="dcterms:W3CDTF">2024-01-30T05:34:28Z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  <property fmtid="{D5CDD505-2E9C-101B-9397-08002B2CF9AE}" pid="3" name="_KSOProductBuildMID">
    <vt:lpwstr>CZWMR6GD79VQ06HGRQRNDL0Y7NM0OAYREE0XTJDAXFMRTQLTZ0BJYCJTFY5TPCRRXFMXSOLSZI7D8LJJRJFAQF8Q8RNMWLCB8JOOZHB3E8C678396DB9CEBC48CA4A6FC3B05F12</vt:lpwstr>
  </property>
  <property fmtid="{D5CDD505-2E9C-101B-9397-08002B2CF9AE}" pid="4" name="_KSOProductBuildSID">
    <vt:lpwstr>SVWMK6BU79TA0VHGRGR8ML0Y7ZQ0OAGREE06FJDTXGHRTQCTZIBRVCJVFYYTPC8RXEMXOOLSZI7D8MJJROFADFF689EMWHWBAEODDHB32ACE1491A932234C97DAC037BA5AED09</vt:lpwstr>
  </property>
</Properties>
</file>