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SVWMK6BU79TA0VHGRGR8ML0Y7ZQ0OAGREE06FJDTXGHRTQCTZIBRVCJVFYYTPC8RXEMXOOLSZI7D8MJJROFADFF689EMWHWBAEODDHB32ACE1491A932234C97DAC037BA5AED09" Type="http://schemas.microsoft.com/office/2006/relationships/officeDocumentExtended" Target="docProps/app.xml"/><Relationship Id="rId4" Type="http://schemas.openxmlformats.org/officeDocument/2006/relationships/extended-properties" Target="docProps/app.xml"/><Relationship Id="CZWMR6GD79VQ06HGRQRNDL0Y7NM0OAYREE0XTJDAXFMRTQLTZ0BJYCJTFY5TPCRRXFMXSOLSZI7D8LJJRJFAQF8Q8RNMWLCB8JOOZHB3E8C678396DB9CEBC48CA4A6FC3B05F12" Type="http://schemas.microsoft.com/office/2006/relationships/officeDocumentMain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64" r:id="rId2"/>
    <p:sldId id="324" r:id="rId3"/>
    <p:sldId id="337" r:id="rId4"/>
    <p:sldId id="340" r:id="rId5"/>
    <p:sldId id="313" r:id="rId6"/>
    <p:sldId id="341" r:id="rId7"/>
    <p:sldId id="263" r:id="rId8"/>
  </p:sldIdLst>
  <p:sldSz cx="9144000" cy="5143500" type="screen16x9"/>
  <p:notesSz cx="9144000" cy="6858000"/>
  <p:defaultTextStyle>
    <a:defPPr>
      <a:defRPr lang="zh-CN"/>
    </a:defPPr>
    <a:lvl1pPr marL="0" algn="l" defTabSz="81597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08305" algn="l" defTabSz="81597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16610" algn="l" defTabSz="81597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24915" algn="l" defTabSz="81597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32585" algn="l" defTabSz="81597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40890" algn="l" defTabSz="81597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49195" algn="l" defTabSz="81597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57500" algn="l" defTabSz="81597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265805" algn="l" defTabSz="81597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93D81CF-94F2-401A-BA57-92F5A7B2D0C5}" styleName="中度样式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CAF9ED-07DC-4A11-8D7F-57B35C25682E}" styleName="中度样式 1 - 强调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632" autoAdjust="0"/>
    <p:restoredTop sz="94151" autoAdjust="0"/>
  </p:normalViewPr>
  <p:slideViewPr>
    <p:cSldViewPr>
      <p:cViewPr varScale="1">
        <p:scale>
          <a:sx n="131" d="100"/>
          <a:sy n="131" d="100"/>
        </p:scale>
        <p:origin x="562" y="8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D1EEDF-CA55-4FF6-92B9-42B83DF1DC51}" type="datetimeFigureOut">
              <a:rPr lang="zh-CN" altLang="en-US" smtClean="0"/>
              <a:t>2024/1/30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79B8C1-793C-4BDA-AF20-8AC2B4A8C39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6365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1" y="2914650"/>
            <a:ext cx="6400801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083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66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4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2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40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9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57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65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D4B54-F325-45CA-9F8E-B92800715686}" type="datetimeFigureOut">
              <a:rPr lang="zh-CN" altLang="en-US" smtClean="0"/>
              <a:t>2024/1/30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2E424-FA1E-4D1E-B4BA-B38BC18BBC5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D4B54-F325-45CA-9F8E-B92800715686}" type="datetimeFigureOut">
              <a:rPr lang="zh-CN" altLang="en-US" smtClean="0"/>
              <a:t>2024/1/30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2E424-FA1E-4D1E-B4BA-B38BC18BBC5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4178300" y="97632"/>
            <a:ext cx="1295400" cy="2072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287338" y="97632"/>
            <a:ext cx="3738562" cy="2072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D4B54-F325-45CA-9F8E-B92800715686}" type="datetimeFigureOut">
              <a:rPr lang="zh-CN" altLang="en-US" smtClean="0"/>
              <a:t>2024/1/30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2E424-FA1E-4D1E-B4BA-B38BC18BBC5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lIns="77917" tIns="38959" rIns="77917" bIns="38959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2667001" y="1257300"/>
            <a:ext cx="2652346" cy="3600450"/>
          </a:xfrm>
          <a:prstGeom prst="rect">
            <a:avLst/>
          </a:prstGeom>
        </p:spPr>
        <p:txBody>
          <a:bodyPr lIns="77917" tIns="38959" rIns="77917" bIns="38959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5460024" y="1257300"/>
            <a:ext cx="2652346" cy="1743075"/>
          </a:xfrm>
          <a:prstGeom prst="rect">
            <a:avLst/>
          </a:prstGeom>
        </p:spPr>
        <p:txBody>
          <a:bodyPr lIns="77917" tIns="38959" rIns="77917" bIns="38959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5460024" y="3114675"/>
            <a:ext cx="2652346" cy="1743075"/>
          </a:xfrm>
          <a:prstGeom prst="rect">
            <a:avLst/>
          </a:prstGeom>
        </p:spPr>
        <p:txBody>
          <a:bodyPr lIns="77917" tIns="38959" rIns="77917" bIns="38959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</p:spTree>
    <p:extLst>
      <p:ext uri="{BB962C8B-B14F-4D97-AF65-F5344CB8AC3E}">
        <p14:creationId xmlns:p14="http://schemas.microsoft.com/office/powerpoint/2010/main" val="4116662014"/>
      </p:ext>
    </p:extLst>
  </p:cSld>
  <p:clrMapOvr>
    <a:masterClrMapping/>
  </p:clrMapOvr>
  <p:transition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D4B54-F325-45CA-9F8E-B92800715686}" type="datetimeFigureOut">
              <a:rPr lang="zh-CN" altLang="en-US" smtClean="0"/>
              <a:t>2024/1/30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2E424-FA1E-4D1E-B4BA-B38BC18BBC5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2" y="3305177"/>
            <a:ext cx="7772400" cy="1021555"/>
          </a:xfrm>
        </p:spPr>
        <p:txBody>
          <a:bodyPr anchor="t"/>
          <a:lstStyle>
            <a:lvl1pPr algn="l">
              <a:defRPr sz="37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2" y="2180036"/>
            <a:ext cx="7772400" cy="1125140"/>
          </a:xfrm>
        </p:spPr>
        <p:txBody>
          <a:bodyPr anchor="b"/>
          <a:lstStyle>
            <a:lvl1pPr marL="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1pPr>
            <a:lvl2pPr marL="4083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1661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2491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3258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4089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4919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575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26580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D4B54-F325-45CA-9F8E-B92800715686}" type="datetimeFigureOut">
              <a:rPr lang="zh-CN" altLang="en-US" smtClean="0"/>
              <a:t>2024/1/30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2E424-FA1E-4D1E-B4BA-B38BC18BBC5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287339" y="566738"/>
            <a:ext cx="2516186" cy="1603773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2955926" y="566738"/>
            <a:ext cx="2517775" cy="1603773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7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D4B54-F325-45CA-9F8E-B92800715686}" type="datetimeFigureOut">
              <a:rPr lang="zh-CN" altLang="en-US" smtClean="0"/>
              <a:t>2024/1/30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2E424-FA1E-4D1E-B4BA-B38BC18BBC5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1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08305" indent="0">
              <a:buNone/>
              <a:defRPr sz="1700" b="1"/>
            </a:lvl2pPr>
            <a:lvl3pPr marL="816610" indent="0">
              <a:buNone/>
              <a:defRPr sz="1600" b="1"/>
            </a:lvl3pPr>
            <a:lvl4pPr marL="1224915" indent="0">
              <a:buNone/>
              <a:defRPr sz="1400" b="1"/>
            </a:lvl4pPr>
            <a:lvl5pPr marL="1632585" indent="0">
              <a:buNone/>
              <a:defRPr sz="1400" b="1"/>
            </a:lvl5pPr>
            <a:lvl6pPr marL="2040890" indent="0">
              <a:buNone/>
              <a:defRPr sz="1400" b="1"/>
            </a:lvl6pPr>
            <a:lvl7pPr marL="2449195" indent="0">
              <a:buNone/>
              <a:defRPr sz="1400" b="1"/>
            </a:lvl7pPr>
            <a:lvl8pPr marL="2857500" indent="0">
              <a:buNone/>
              <a:defRPr sz="1400" b="1"/>
            </a:lvl8pPr>
            <a:lvl9pPr marL="3265805" indent="0">
              <a:buNone/>
              <a:defRPr sz="14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1" y="1631157"/>
            <a:ext cx="4040188" cy="2963466"/>
          </a:xfrm>
        </p:spPr>
        <p:txBody>
          <a:bodyPr/>
          <a:lstStyle>
            <a:lvl1pPr>
              <a:defRPr sz="2200"/>
            </a:lvl1pPr>
            <a:lvl2pPr>
              <a:defRPr sz="17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08305" indent="0">
              <a:buNone/>
              <a:defRPr sz="1700" b="1"/>
            </a:lvl2pPr>
            <a:lvl3pPr marL="816610" indent="0">
              <a:buNone/>
              <a:defRPr sz="1600" b="1"/>
            </a:lvl3pPr>
            <a:lvl4pPr marL="1224915" indent="0">
              <a:buNone/>
              <a:defRPr sz="1400" b="1"/>
            </a:lvl4pPr>
            <a:lvl5pPr marL="1632585" indent="0">
              <a:buNone/>
              <a:defRPr sz="1400" b="1"/>
            </a:lvl5pPr>
            <a:lvl6pPr marL="2040890" indent="0">
              <a:buNone/>
              <a:defRPr sz="1400" b="1"/>
            </a:lvl6pPr>
            <a:lvl7pPr marL="2449195" indent="0">
              <a:buNone/>
              <a:defRPr sz="1400" b="1"/>
            </a:lvl7pPr>
            <a:lvl8pPr marL="2857500" indent="0">
              <a:buNone/>
              <a:defRPr sz="1400" b="1"/>
            </a:lvl8pPr>
            <a:lvl9pPr marL="3265805" indent="0">
              <a:buNone/>
              <a:defRPr sz="14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7" y="1631157"/>
            <a:ext cx="4041775" cy="2963466"/>
          </a:xfrm>
        </p:spPr>
        <p:txBody>
          <a:bodyPr/>
          <a:lstStyle>
            <a:lvl1pPr>
              <a:defRPr sz="2200"/>
            </a:lvl1pPr>
            <a:lvl2pPr>
              <a:defRPr sz="17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D4B54-F325-45CA-9F8E-B92800715686}" type="datetimeFigureOut">
              <a:rPr lang="zh-CN" altLang="en-US" smtClean="0"/>
              <a:t>2024/1/30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2E424-FA1E-4D1E-B4BA-B38BC18BBC5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D4B54-F325-45CA-9F8E-B92800715686}" type="datetimeFigureOut">
              <a:rPr lang="zh-CN" altLang="en-US" smtClean="0"/>
              <a:t>2024/1/30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2E424-FA1E-4D1E-B4BA-B38BC18BBC5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D4B54-F325-45CA-9F8E-B92800715686}" type="datetimeFigureOut">
              <a:rPr lang="zh-CN" altLang="en-US" smtClean="0"/>
              <a:t>2024/1/30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2E424-FA1E-4D1E-B4BA-B38BC18BBC5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4787"/>
            <a:ext cx="3008313" cy="871538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076326"/>
            <a:ext cx="3008313" cy="3518297"/>
          </a:xfrm>
        </p:spPr>
        <p:txBody>
          <a:bodyPr/>
          <a:lstStyle>
            <a:lvl1pPr marL="0" indent="0">
              <a:buNone/>
              <a:defRPr sz="1300"/>
            </a:lvl1pPr>
            <a:lvl2pPr marL="408305" indent="0">
              <a:buNone/>
              <a:defRPr sz="1100"/>
            </a:lvl2pPr>
            <a:lvl3pPr marL="816610" indent="0">
              <a:buNone/>
              <a:defRPr sz="1000"/>
            </a:lvl3pPr>
            <a:lvl4pPr marL="1224915" indent="0">
              <a:buNone/>
              <a:defRPr sz="800"/>
            </a:lvl4pPr>
            <a:lvl5pPr marL="1632585" indent="0">
              <a:buNone/>
              <a:defRPr sz="800"/>
            </a:lvl5pPr>
            <a:lvl6pPr marL="2040890" indent="0">
              <a:buNone/>
              <a:defRPr sz="800"/>
            </a:lvl6pPr>
            <a:lvl7pPr marL="2449195" indent="0">
              <a:buNone/>
              <a:defRPr sz="800"/>
            </a:lvl7pPr>
            <a:lvl8pPr marL="2857500" indent="0">
              <a:buNone/>
              <a:defRPr sz="800"/>
            </a:lvl8pPr>
            <a:lvl9pPr marL="3265805" indent="0">
              <a:buNone/>
              <a:defRPr sz="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D4B54-F325-45CA-9F8E-B92800715686}" type="datetimeFigureOut">
              <a:rPr lang="zh-CN" altLang="en-US" smtClean="0"/>
              <a:t>2024/1/30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2E424-FA1E-4D1E-B4BA-B38BC18BBC5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9" y="3600449"/>
            <a:ext cx="5486400" cy="425054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9" y="459582"/>
            <a:ext cx="5486400" cy="3086100"/>
          </a:xfrm>
        </p:spPr>
        <p:txBody>
          <a:bodyPr/>
          <a:lstStyle>
            <a:lvl1pPr marL="0" indent="0">
              <a:buNone/>
              <a:defRPr sz="2900"/>
            </a:lvl1pPr>
            <a:lvl2pPr marL="408305" indent="0">
              <a:buNone/>
              <a:defRPr sz="2500"/>
            </a:lvl2pPr>
            <a:lvl3pPr marL="816610" indent="0">
              <a:buNone/>
              <a:defRPr sz="2200"/>
            </a:lvl3pPr>
            <a:lvl4pPr marL="1224915" indent="0">
              <a:buNone/>
              <a:defRPr sz="1700"/>
            </a:lvl4pPr>
            <a:lvl5pPr marL="1632585" indent="0">
              <a:buNone/>
              <a:defRPr sz="1700"/>
            </a:lvl5pPr>
            <a:lvl6pPr marL="2040890" indent="0">
              <a:buNone/>
              <a:defRPr sz="1700"/>
            </a:lvl6pPr>
            <a:lvl7pPr marL="2449195" indent="0">
              <a:buNone/>
              <a:defRPr sz="1700"/>
            </a:lvl7pPr>
            <a:lvl8pPr marL="2857500" indent="0">
              <a:buNone/>
              <a:defRPr sz="1700"/>
            </a:lvl8pPr>
            <a:lvl9pPr marL="3265805" indent="0">
              <a:buNone/>
              <a:defRPr sz="17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9" y="4025504"/>
            <a:ext cx="5486400" cy="603646"/>
          </a:xfrm>
        </p:spPr>
        <p:txBody>
          <a:bodyPr/>
          <a:lstStyle>
            <a:lvl1pPr marL="0" indent="0">
              <a:buNone/>
              <a:defRPr sz="1300"/>
            </a:lvl1pPr>
            <a:lvl2pPr marL="408305" indent="0">
              <a:buNone/>
              <a:defRPr sz="1100"/>
            </a:lvl2pPr>
            <a:lvl3pPr marL="816610" indent="0">
              <a:buNone/>
              <a:defRPr sz="1000"/>
            </a:lvl3pPr>
            <a:lvl4pPr marL="1224915" indent="0">
              <a:buNone/>
              <a:defRPr sz="800"/>
            </a:lvl4pPr>
            <a:lvl5pPr marL="1632585" indent="0">
              <a:buNone/>
              <a:defRPr sz="800"/>
            </a:lvl5pPr>
            <a:lvl6pPr marL="2040890" indent="0">
              <a:buNone/>
              <a:defRPr sz="800"/>
            </a:lvl6pPr>
            <a:lvl7pPr marL="2449195" indent="0">
              <a:buNone/>
              <a:defRPr sz="800"/>
            </a:lvl7pPr>
            <a:lvl8pPr marL="2857500" indent="0">
              <a:buNone/>
              <a:defRPr sz="800"/>
            </a:lvl8pPr>
            <a:lvl9pPr marL="3265805" indent="0">
              <a:buNone/>
              <a:defRPr sz="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D4B54-F325-45CA-9F8E-B92800715686}" type="datetimeFigureOut">
              <a:rPr lang="zh-CN" altLang="en-US" smtClean="0"/>
              <a:t>2024/1/30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2E424-FA1E-4D1E-B4BA-B38BC18BBC5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1"/>
          </a:xfrm>
          <a:prstGeom prst="rect">
            <a:avLst/>
          </a:prstGeom>
        </p:spPr>
        <p:txBody>
          <a:bodyPr vert="horz" lIns="81643" tIns="40822" rIns="81643" bIns="40822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-787400" y="1372871"/>
            <a:ext cx="8229600" cy="3394472"/>
          </a:xfrm>
          <a:prstGeom prst="rect">
            <a:avLst/>
          </a:prstGeom>
        </p:spPr>
        <p:txBody>
          <a:bodyPr vert="horz" lIns="81643" tIns="40822" rIns="81643" bIns="40822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81643" tIns="40822" rIns="81643" bIns="40822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2D4B54-F325-45CA-9F8E-B92800715686}" type="datetimeFigureOut">
              <a:rPr lang="zh-CN" altLang="en-US" smtClean="0"/>
              <a:t>2024/1/30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2" y="4767264"/>
            <a:ext cx="2895600" cy="273844"/>
          </a:xfrm>
          <a:prstGeom prst="rect">
            <a:avLst/>
          </a:prstGeom>
        </p:spPr>
        <p:txBody>
          <a:bodyPr vert="horz" lIns="81643" tIns="40822" rIns="81643" bIns="40822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81643" tIns="40822" rIns="81643" bIns="40822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2E424-FA1E-4D1E-B4BA-B38BC18BBC5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</p:sldLayoutIdLst>
  <p:txStyles>
    <p:titleStyle>
      <a:lvl1pPr algn="ctr" defTabSz="815975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6070" indent="-306070" algn="l" defTabSz="815975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63575" indent="-255270" algn="l" defTabSz="815975" rtl="0" eaLnBrk="1" latinLnBrk="0" hangingPunct="1">
        <a:spcBef>
          <a:spcPct val="20000"/>
        </a:spcBef>
        <a:buFont typeface="Arial" panose="020B0604020202020204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20445" indent="-203835" algn="l" defTabSz="815975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03835" algn="l" defTabSz="815975" rtl="0" eaLnBrk="1" latinLnBrk="0" hangingPunct="1">
        <a:spcBef>
          <a:spcPct val="20000"/>
        </a:spcBef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37055" indent="-203835" algn="l" defTabSz="815975" rtl="0" eaLnBrk="1" latinLnBrk="0" hangingPunct="1">
        <a:spcBef>
          <a:spcPct val="20000"/>
        </a:spcBef>
        <a:buFont typeface="Arial" panose="020B0604020202020204" pitchFamily="34" charset="0"/>
        <a:buChar char="»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245360" indent="-203835" algn="l" defTabSz="815975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653665" indent="-203835" algn="l" defTabSz="815975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61335" indent="-203835" algn="l" defTabSz="815975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69640" indent="-203835" algn="l" defTabSz="815975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81597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8305" algn="l" defTabSz="81597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6610" algn="l" defTabSz="81597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4915" algn="l" defTabSz="81597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2585" algn="l" defTabSz="81597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40890" algn="l" defTabSz="81597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9195" algn="l" defTabSz="81597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500" algn="l" defTabSz="81597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5805" algn="l" defTabSz="81597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/>
          <p:cNvSpPr txBox="1"/>
          <p:nvPr/>
        </p:nvSpPr>
        <p:spPr>
          <a:xfrm>
            <a:off x="0" y="1851670"/>
            <a:ext cx="9144000" cy="1026329"/>
          </a:xfrm>
          <a:prstGeom prst="rect">
            <a:avLst/>
          </a:prstGeom>
          <a:solidFill>
            <a:srgbClr val="AB001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lIns="68580" tIns="34290" rIns="68580" bIns="34290" rtlCol="0" anchor="ctr"/>
          <a:lstStyle>
            <a:defPPr>
              <a:defRPr lang="zh-CN"/>
            </a:defPPr>
            <a:lvl1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600" b="0" i="0" u="none" strike="noStrike" kern="0" cap="none" spc="0" normalizeH="0" baseline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ea typeface="微软雅黑" panose="020B0503020204020204" pitchFamily="34" charset="-122"/>
                <a:cs typeface="+mn-ea"/>
              </a:defRPr>
            </a:lvl1pPr>
          </a:lstStyle>
          <a:p>
            <a:pPr defTabSz="914378"/>
            <a:r>
              <a:rPr lang="en-US" altLang="zh-CN" sz="3200" b="1" spc="22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 panose="020B0604030504040204" pitchFamily="34" charset="0"/>
              </a:rPr>
              <a:t>XXXX</a:t>
            </a:r>
            <a:r>
              <a:rPr lang="zh-CN" altLang="en-US" sz="3200" b="1" spc="225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 panose="020B0604030504040204" pitchFamily="34" charset="0"/>
              </a:rPr>
              <a:t>服务网点申请书</a:t>
            </a:r>
            <a:endParaRPr lang="en-US" altLang="zh-CN" sz="3200" b="1" spc="225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Verdana" panose="020B060403050404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6194" y="3729210"/>
            <a:ext cx="9006369" cy="6427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070" tIns="43534" rIns="87070" bIns="43534" anchor="ctr"/>
          <a:lstStyle/>
          <a:p>
            <a:pPr algn="ctr" defTabSz="870832">
              <a:lnSpc>
                <a:spcPct val="150000"/>
              </a:lnSpc>
              <a:defRPr/>
            </a:pPr>
            <a:r>
              <a:rPr lang="en-US" altLang="zh-CN" sz="1400" b="1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</a:t>
            </a:r>
            <a:r>
              <a:rPr lang="zh-CN" altLang="en-US" sz="1400" b="1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1400" b="1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</a:t>
            </a:r>
            <a:r>
              <a:rPr lang="zh-CN" altLang="en-US" sz="1400" b="1" dirty="0" smtClean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endParaRPr lang="en-US" altLang="zh-CN" sz="1400" b="1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9797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5"/>
          <p:cNvSpPr txBox="1"/>
          <p:nvPr/>
        </p:nvSpPr>
        <p:spPr>
          <a:xfrm>
            <a:off x="62801" y="123478"/>
            <a:ext cx="9071992" cy="400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 lIns="91416" tIns="45708" rIns="91416" bIns="45708">
            <a:spAutoFit/>
          </a:bodyPr>
          <a:lstStyle>
            <a:defPPr>
              <a:defRPr lang="zh-CN"/>
            </a:defPPr>
            <a:lvl1pPr algn="ctr" fontAlgn="base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sz="2000" dirty="0" smtClean="0">
                <a:cs typeface="Verdana" panose="020B0604030504040204" pitchFamily="34" charset="0"/>
              </a:rPr>
              <a:t>申请商简介</a:t>
            </a:r>
            <a:r>
              <a:rPr lang="en-US" altLang="zh-CN" sz="2000" dirty="0" smtClean="0">
                <a:cs typeface="Verdana" panose="020B0604030504040204" pitchFamily="34" charset="0"/>
              </a:rPr>
              <a:t>—</a:t>
            </a:r>
            <a:r>
              <a:rPr lang="en-US" altLang="zh-CN" sz="1800" b="0" dirty="0" smtClean="0">
                <a:cs typeface="Verdana" panose="020B0604030504040204" pitchFamily="34" charset="0"/>
              </a:rPr>
              <a:t>XXXX</a:t>
            </a:r>
            <a:endParaRPr lang="zh-CN" altLang="en-US" sz="1800" b="0" dirty="0">
              <a:cs typeface="Verdana" panose="020B0604030504040204" pitchFamily="34" charset="0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552479"/>
              </p:ext>
            </p:extLst>
          </p:nvPr>
        </p:nvGraphicFramePr>
        <p:xfrm>
          <a:off x="54633" y="699543"/>
          <a:ext cx="8909855" cy="282561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728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05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05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05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30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79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04439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8061"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050" b="1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企业基本情况</a:t>
                      </a:r>
                      <a:endParaRPr lang="zh-CN" alt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095" marR="9095" marT="9095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050" b="1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主要经营人员</a:t>
                      </a:r>
                      <a:r>
                        <a:rPr lang="en-US" altLang="zh-CN" sz="1050" b="1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-</a:t>
                      </a:r>
                      <a:r>
                        <a:rPr lang="zh-CN" altLang="en-US" sz="1050" b="1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履历</a:t>
                      </a:r>
                      <a:endParaRPr lang="zh-CN" alt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095" marR="9095" marT="9095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6257">
                <a:tc>
                  <a:txBody>
                    <a:bodyPr/>
                    <a:lstStyle/>
                    <a:p>
                      <a:pPr marL="0" algn="ctr" defTabSz="815975" rtl="0" eaLnBrk="1" fontAlgn="ctr" latinLnBrk="0" hangingPunct="1"/>
                      <a:r>
                        <a:rPr lang="zh-CN" altLang="en-US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申请公司名称</a:t>
                      </a:r>
                    </a:p>
                  </a:txBody>
                  <a:tcPr marL="9095" marR="9095" marT="9095" marB="0" anchor="ctr"/>
                </a:tc>
                <a:tc gridSpan="3">
                  <a:txBody>
                    <a:bodyPr/>
                    <a:lstStyle/>
                    <a:p>
                      <a:pPr marL="0" indent="228600" algn="ctr" defTabSz="815975" rtl="0" eaLnBrk="1" latinLnBrk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zh-CN" altLang="en-US" sz="1050" kern="100" dirty="0">
                        <a:solidFill>
                          <a:schemeClr val="tx1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9095" marR="9095" marT="909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indent="228600" algn="just" defTabSz="815975" rtl="0" eaLnBrk="1" fontAlgn="ctr" latinLnBrk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050" b="1" kern="100" dirty="0" smtClean="0">
                          <a:solidFill>
                            <a:schemeClr val="tx1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  <a:cs typeface="Microsoft YaHei" panose="020B0503020204020204" pitchFamily="34" charset="-122"/>
                        </a:rPr>
                        <a:t>总经理</a:t>
                      </a:r>
                      <a:endParaRPr lang="zh-CN" altLang="en-US" sz="1050" b="1" kern="100" dirty="0">
                        <a:solidFill>
                          <a:schemeClr val="tx1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9095" marR="9095" marT="9095" marB="0" anchor="ctr"/>
                </a:tc>
                <a:tc rowSpan="3">
                  <a:txBody>
                    <a:bodyPr/>
                    <a:lstStyle/>
                    <a:p>
                      <a:pPr marL="0" indent="228600" algn="just" defTabSz="815975" rtl="0" eaLnBrk="1" fontAlgn="ctr" latinLnBrk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zh-CN" altLang="en-US" sz="1050" kern="100" dirty="0">
                        <a:solidFill>
                          <a:schemeClr val="tx1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9095" marR="9095" marT="9095" marB="0" anchor="ctr"/>
                </a:tc>
                <a:tc rowSpan="3">
                  <a:txBody>
                    <a:bodyPr/>
                    <a:lstStyle/>
                    <a:p>
                      <a:pPr algn="ctr"/>
                      <a:endParaRPr lang="zh-CN" altLang="en-US" sz="105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9095" marR="9095" marT="909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26">
                <a:tc>
                  <a:txBody>
                    <a:bodyPr/>
                    <a:lstStyle/>
                    <a:p>
                      <a:pPr marL="0" algn="ctr" defTabSz="815975" rtl="0" eaLnBrk="1" fontAlgn="ctr" latinLnBrk="0" hangingPunct="1"/>
                      <a:r>
                        <a:rPr lang="zh-CN" altLang="en-US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投资人及股比</a:t>
                      </a:r>
                    </a:p>
                  </a:txBody>
                  <a:tcPr marL="9095" marR="9095" marT="9095" marB="0" anchor="ctr"/>
                </a:tc>
                <a:tc gridSpan="3">
                  <a:txBody>
                    <a:bodyPr/>
                    <a:lstStyle/>
                    <a:p>
                      <a:pPr marL="0" indent="228600" algn="ctr" defTabSz="815975" rtl="0" eaLnBrk="1" latinLnBrk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en-US" altLang="zh-CN" sz="1050" kern="100" dirty="0">
                        <a:solidFill>
                          <a:schemeClr val="tx1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9095" marR="9095" marT="909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9233">
                <a:tc>
                  <a:txBody>
                    <a:bodyPr/>
                    <a:lstStyle/>
                    <a:p>
                      <a:pPr marL="0" algn="ctr" defTabSz="815975" rtl="0" eaLnBrk="1" fontAlgn="ctr" latinLnBrk="0" hangingPunct="1"/>
                      <a:r>
                        <a:rPr lang="zh-CN" altLang="en-US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注册资金（万）</a:t>
                      </a:r>
                      <a:endParaRPr lang="zh-CN" altLang="en-US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095" marR="9095" marT="9095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50" kern="100" dirty="0">
                        <a:solidFill>
                          <a:schemeClr val="tx1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9095" marR="9095" marT="9095" marB="0" anchor="ctr"/>
                </a:tc>
                <a:tc>
                  <a:txBody>
                    <a:bodyPr/>
                    <a:lstStyle/>
                    <a:p>
                      <a:pPr marL="0" algn="ctr" defTabSz="815975" rtl="0" eaLnBrk="1" fontAlgn="ctr" latinLnBrk="0" hangingPunct="1"/>
                      <a:r>
                        <a:rPr lang="zh-CN" altLang="en-US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流动资金（万）</a:t>
                      </a:r>
                      <a:endParaRPr lang="zh-CN" altLang="en-US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095" marR="9095" marT="9095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050" kern="100" dirty="0">
                        <a:solidFill>
                          <a:schemeClr val="tx1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9095" marR="9095" marT="9095" marB="0" anchor="ctr"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9233">
                <a:tc>
                  <a:txBody>
                    <a:bodyPr/>
                    <a:lstStyle/>
                    <a:p>
                      <a:pPr marL="0" algn="ctr" defTabSz="815975" rtl="0" eaLnBrk="1" fontAlgn="ctr" latinLnBrk="0" hangingPunct="1"/>
                      <a:r>
                        <a:rPr lang="zh-CN" altLang="en-US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维修资质</a:t>
                      </a:r>
                      <a:endParaRPr lang="zh-CN" altLang="en-US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095" marR="9095" marT="9095" marB="0" anchor="ctr"/>
                </a:tc>
                <a:tc gridSpan="3">
                  <a:txBody>
                    <a:bodyPr/>
                    <a:lstStyle/>
                    <a:p>
                      <a:pPr algn="ctr"/>
                      <a:endParaRPr lang="zh-CN" altLang="en-US" sz="1050" kern="100" dirty="0">
                        <a:solidFill>
                          <a:schemeClr val="tx1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9095" marR="9095" marT="909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050" b="1" u="none" strike="noStrike" dirty="0" smtClean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服务经理</a:t>
                      </a:r>
                      <a:endParaRPr lang="zh-CN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095" marR="9095" marT="9095" marB="0" anchor="ctr"/>
                </a:tc>
                <a:tc rowSpan="2">
                  <a:txBody>
                    <a:bodyPr/>
                    <a:lstStyle/>
                    <a:p>
                      <a:pPr marL="0" indent="228600" algn="just" defTabSz="815975" rtl="0" eaLnBrk="1" fontAlgn="ctr" latinLnBrk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zh-CN" altLang="zh-CN" sz="1050" kern="100" dirty="0">
                        <a:solidFill>
                          <a:schemeClr val="tx1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9095" marR="9095" marT="9095" marB="0" anchor="ctr"/>
                </a:tc>
                <a:tc rowSpan="2">
                  <a:txBody>
                    <a:bodyPr/>
                    <a:lstStyle/>
                    <a:p>
                      <a:pPr indent="133350" algn="just">
                        <a:spcAft>
                          <a:spcPts val="0"/>
                        </a:spcAft>
                      </a:pP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14300" marR="11430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508">
                <a:tc>
                  <a:txBody>
                    <a:bodyPr/>
                    <a:lstStyle/>
                    <a:p>
                      <a:pPr marL="0" algn="ctr" defTabSz="815975" rtl="0" eaLnBrk="1" fontAlgn="ctr" latinLnBrk="0" hangingPunct="1"/>
                      <a:r>
                        <a:rPr lang="zh-CN" altLang="en-US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其他维修授权品牌</a:t>
                      </a:r>
                      <a:endParaRPr lang="zh-CN" altLang="en-US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095" marR="9095" marT="9095" marB="0" anchor="ctr"/>
                </a:tc>
                <a:tc gridSpan="3">
                  <a:txBody>
                    <a:bodyPr/>
                    <a:lstStyle/>
                    <a:p>
                      <a:pPr algn="ctr"/>
                      <a:endParaRPr lang="zh-CN" altLang="en-US" sz="1050" kern="100" dirty="0">
                        <a:solidFill>
                          <a:schemeClr val="tx1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9095" marR="9095" marT="909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indent="133350" algn="just">
                        <a:spcAft>
                          <a:spcPts val="0"/>
                        </a:spcAft>
                      </a:pP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6203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定点维修单位</a:t>
                      </a:r>
                      <a:endParaRPr lang="zh-CN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095" marR="9095" marT="9095" marB="0" anchor="ctr"/>
                </a:tc>
                <a:tc gridSpan="3">
                  <a:txBody>
                    <a:bodyPr/>
                    <a:lstStyle/>
                    <a:p>
                      <a:pPr algn="ctr" rtl="0" fontAlgn="ctr"/>
                      <a:endParaRPr lang="en-US" altLang="zh-CN" sz="1050" kern="100" dirty="0">
                        <a:solidFill>
                          <a:schemeClr val="tx1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9095" marR="9095" marT="909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技术总监</a:t>
                      </a:r>
                      <a:endParaRPr lang="zh-CN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095" marR="9095" marT="9095" marB="0" anchor="ctr"/>
                </a:tc>
                <a:tc rowSpan="3">
                  <a:txBody>
                    <a:bodyPr/>
                    <a:lstStyle/>
                    <a:p>
                      <a:pPr marL="0" indent="228600" algn="just" defTabSz="815975" rtl="0" eaLnBrk="1" fontAlgn="ctr" latinLnBrk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zh-CN" altLang="zh-CN" sz="1050" kern="100" dirty="0">
                        <a:solidFill>
                          <a:schemeClr val="tx1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9095" marR="9095" marT="9095" marB="0" anchor="ctr"/>
                </a:tc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14300" marR="11430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7542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近</a:t>
                      </a:r>
                      <a:r>
                        <a:rPr lang="en-US" altLang="zh-CN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  <a:r>
                        <a:rPr lang="zh-CN" alt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年内进厂台次</a:t>
                      </a:r>
                      <a:endParaRPr lang="zh-CN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095" marR="9095" marT="9095" marB="0" anchor="ctr"/>
                </a:tc>
                <a:tc gridSpan="3">
                  <a:txBody>
                    <a:bodyPr/>
                    <a:lstStyle/>
                    <a:p>
                      <a:pPr marL="0" indent="228600" algn="just" defTabSz="815975" rtl="0" eaLnBrk="1" latinLnBrk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zh-CN" altLang="en-US" sz="1050" kern="100" dirty="0">
                        <a:solidFill>
                          <a:schemeClr val="tx1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9095" marR="9095" marT="909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9352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与售前关系及距离</a:t>
                      </a:r>
                      <a:endParaRPr lang="zh-CN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095" marR="9095" marT="9095" marB="0" anchor="ctr"/>
                </a:tc>
                <a:tc gridSpan="3">
                  <a:txBody>
                    <a:bodyPr/>
                    <a:lstStyle/>
                    <a:p>
                      <a:pPr marL="0" indent="228600" algn="just" defTabSz="815975" rtl="0" eaLnBrk="1" latinLnBrk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zh-CN" altLang="en-US" sz="1050" kern="100" dirty="0">
                        <a:solidFill>
                          <a:schemeClr val="tx1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9095" marR="9095" marT="909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095" marR="9095" marT="9095" marB="0" anchor="ctr"/>
                </a:tc>
                <a:tc vMerge="1">
                  <a:txBody>
                    <a:bodyPr/>
                    <a:lstStyle/>
                    <a:p>
                      <a:pPr algn="ctr"/>
                      <a:endParaRPr lang="zh-CN" altLang="zh-CN" sz="1050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9095" marR="9095" marT="9095" marB="0" anchor="ctr"/>
                </a:tc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sz="105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531133"/>
              </p:ext>
            </p:extLst>
          </p:nvPr>
        </p:nvGraphicFramePr>
        <p:xfrm>
          <a:off x="66668" y="3651871"/>
          <a:ext cx="8928992" cy="136815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2649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60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60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460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51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205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43589"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050" b="1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建店方案</a:t>
                      </a:r>
                      <a:endParaRPr lang="zh-CN" alt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095" marR="9095" marT="9095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050" b="1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建</a:t>
                      </a:r>
                      <a:r>
                        <a:rPr lang="zh-CN" altLang="en-US" sz="105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店投入</a:t>
                      </a:r>
                      <a:r>
                        <a:rPr lang="zh-CN" altLang="en-US" sz="1050" b="1" u="none" strike="noStrike" dirty="0">
                          <a:solidFill>
                            <a:schemeClr val="bg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情况</a:t>
                      </a:r>
                      <a:endParaRPr lang="zh-CN" altLang="en-US" sz="1050" b="1" i="0" u="none" strike="noStrike" dirty="0">
                        <a:solidFill>
                          <a:schemeClr val="bg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095" marR="9095" marT="9095" marB="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803">
                <a:tc>
                  <a:txBody>
                    <a:bodyPr/>
                    <a:lstStyle/>
                    <a:p>
                      <a:pPr marL="0" indent="228600" algn="ctr" defTabSz="815975" rtl="0" eaLnBrk="1" fontAlgn="ctr" latinLnBrk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网点地址</a:t>
                      </a:r>
                      <a:endParaRPr lang="zh-CN" altLang="en-US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095" marR="9095" marT="9095" marB="0" anchor="ctr"/>
                </a:tc>
                <a:tc gridSpan="3">
                  <a:txBody>
                    <a:bodyPr/>
                    <a:lstStyle/>
                    <a:p>
                      <a:pPr marL="0" indent="228600" algn="ctr" defTabSz="815975" rtl="0" eaLnBrk="1" latinLnBrk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endParaRPr lang="zh-CN" altLang="zh-CN" sz="1050" kern="100" dirty="0">
                        <a:solidFill>
                          <a:schemeClr val="tx1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  <a:cs typeface="Microsoft YaHei" panose="020B0503020204020204" pitchFamily="34" charset="-122"/>
                      </a:endParaRPr>
                    </a:p>
                  </a:txBody>
                  <a:tcPr marL="9095" marR="9095" marT="909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815975" rtl="0" eaLnBrk="1" fontAlgn="ctr" latinLnBrk="0" hangingPunct="1"/>
                      <a:r>
                        <a:rPr lang="zh-CN" altLang="en-US" sz="1050" b="1" u="none" strike="noStrike" kern="1200" dirty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硬体建设投入</a:t>
                      </a:r>
                    </a:p>
                  </a:txBody>
                  <a:tcPr marL="9095" marR="9095" marT="9095" marB="0" anchor="ctr"/>
                </a:tc>
                <a:tc>
                  <a:txBody>
                    <a:bodyPr/>
                    <a:lstStyle/>
                    <a:p>
                      <a:pPr marL="0" marR="0" indent="0" algn="ctr" defTabSz="81597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050" b="0" u="none" strike="noStrike" kern="1200" dirty="0" smtClean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095" marR="9095" marT="909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3920">
                <a:tc>
                  <a:txBody>
                    <a:bodyPr/>
                    <a:lstStyle/>
                    <a:p>
                      <a:pPr marL="0" indent="228600" algn="ctr" defTabSz="815975" rtl="0" eaLnBrk="1" fontAlgn="ctr" latinLnBrk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占地面积</a:t>
                      </a:r>
                      <a:endParaRPr lang="zh-CN" altLang="en-US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095" marR="9095" marT="9095" marB="0" anchor="ctr"/>
                </a:tc>
                <a:tc>
                  <a:txBody>
                    <a:bodyPr/>
                    <a:lstStyle/>
                    <a:p>
                      <a:pPr marL="0" algn="ctr" defTabSz="815975" rtl="0" eaLnBrk="1" fontAlgn="ctr" latinLnBrk="0" hangingPunct="1"/>
                      <a:endParaRPr lang="zh-CN" altLang="en-US" sz="1050" b="0" i="0" u="none" strike="noStrike" kern="1200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095" marR="9095" marT="9095" marB="0" anchor="ctr"/>
                </a:tc>
                <a:tc>
                  <a:txBody>
                    <a:bodyPr/>
                    <a:lstStyle/>
                    <a:p>
                      <a:pPr marL="0" algn="ctr" defTabSz="815975" rtl="0" eaLnBrk="1" fontAlgn="ctr" latinLnBrk="0" hangingPunct="1"/>
                      <a:r>
                        <a:rPr lang="zh-CN" altLang="en-US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维修车间面积</a:t>
                      </a:r>
                      <a:endParaRPr lang="en-US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095" marR="9095" marT="909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095" marR="9095" marT="909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管理人员投入</a:t>
                      </a:r>
                      <a:endParaRPr lang="zh-CN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095" marR="9095" marT="909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095" marR="9095" marT="909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3920">
                <a:tc>
                  <a:txBody>
                    <a:bodyPr/>
                    <a:lstStyle/>
                    <a:p>
                      <a:pPr marL="0" indent="228600" algn="ctr" defTabSz="815975" rtl="0" eaLnBrk="1" fontAlgn="ctr" latinLnBrk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维修车型</a:t>
                      </a:r>
                      <a:endParaRPr lang="zh-CN" altLang="en-US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095" marR="9095" marT="9095" marB="0" anchor="ctr"/>
                </a:tc>
                <a:tc gridSpan="3">
                  <a:txBody>
                    <a:bodyPr/>
                    <a:lstStyle/>
                    <a:p>
                      <a:pPr algn="ctr" rtl="0" fontAlgn="ctr"/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095" marR="9095" marT="909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技术人员投入</a:t>
                      </a:r>
                      <a:endParaRPr lang="zh-CN" alt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095" marR="9095" marT="909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095" marR="9095" marT="909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3920">
                <a:tc>
                  <a:txBody>
                    <a:bodyPr/>
                    <a:lstStyle/>
                    <a:p>
                      <a:pPr marL="0" indent="228600" algn="ctr" defTabSz="815975" rtl="0" eaLnBrk="1" fontAlgn="ctr" latinLnBrk="0" hangingPunct="1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CN" altLang="en-US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公司总人数</a:t>
                      </a:r>
                      <a:endParaRPr lang="zh-CN" altLang="en-US" sz="1050" b="1" i="0" u="none" strike="noStrike" kern="1200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095" marR="9095" marT="9095" marB="0" anchor="ctr"/>
                </a:tc>
                <a:tc gridSpan="3">
                  <a:txBody>
                    <a:bodyPr/>
                    <a:lstStyle/>
                    <a:p>
                      <a:pPr algn="ctr" rtl="0" fontAlgn="ctr"/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095" marR="9095" marT="909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815975" rtl="0" eaLnBrk="1" fontAlgn="ctr" latinLnBrk="0" hangingPunct="1"/>
                      <a:r>
                        <a:rPr lang="zh-CN" altLang="en-US" sz="105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主要维修设备</a:t>
                      </a:r>
                      <a:endParaRPr lang="zh-CN" altLang="en-US" sz="1050" b="1" u="none" strike="noStrike" kern="1200" dirty="0"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9095" marR="9095" marT="909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altLang="zh-CN" sz="105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9095" marR="9095" marT="909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827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文本框 15"/>
          <p:cNvSpPr txBox="1"/>
          <p:nvPr/>
        </p:nvSpPr>
        <p:spPr>
          <a:xfrm>
            <a:off x="177195" y="631136"/>
            <a:ext cx="896680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n"/>
            </a:pP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合作意向及经营思路：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n"/>
            </a:pP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n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n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n"/>
            </a:pP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保有客户分析及招揽思路：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n"/>
            </a:pPr>
            <a:endParaRPr lang="en-US" altLang="zh-CN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n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n"/>
            </a:pP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>
              <a:lnSpc>
                <a:spcPct val="150000"/>
              </a:lnSpc>
              <a:buClr>
                <a:srgbClr val="C00000"/>
              </a:buClr>
              <a:buFont typeface="Wingdings" panose="05000000000000000000" pitchFamily="2" charset="2"/>
              <a:buChar char="n"/>
            </a:pPr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公司荣誉、与政府媒体关系：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15"/>
          <p:cNvSpPr txBox="1"/>
          <p:nvPr/>
        </p:nvSpPr>
        <p:spPr>
          <a:xfrm>
            <a:off x="36512" y="123478"/>
            <a:ext cx="9071992" cy="400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 wrap="square" lIns="91416" tIns="45708" rIns="91416" bIns="45708">
            <a:spAutoFit/>
          </a:bodyPr>
          <a:lstStyle>
            <a:defPPr>
              <a:defRPr lang="zh-CN"/>
            </a:defPPr>
            <a:lvl1pPr algn="ctr" fontAlgn="base">
              <a:spcBef>
                <a:spcPct val="5000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sz="2000" dirty="0" smtClean="0">
                <a:cs typeface="Verdana" panose="020B0604030504040204" pitchFamily="34" charset="0"/>
              </a:rPr>
              <a:t>申请商简介</a:t>
            </a:r>
            <a:r>
              <a:rPr lang="en-US" altLang="zh-CN" sz="1800" dirty="0" smtClean="0">
                <a:cs typeface="Verdana" panose="020B0604030504040204" pitchFamily="34" charset="0"/>
              </a:rPr>
              <a:t>—</a:t>
            </a:r>
            <a:r>
              <a:rPr lang="en-US" altLang="zh-CN" sz="1800" b="0" dirty="0" smtClean="0">
                <a:cs typeface="Verdana" panose="020B0604030504040204" pitchFamily="34" charset="0"/>
              </a:rPr>
              <a:t>XXXX</a:t>
            </a:r>
            <a:endParaRPr lang="zh-CN" altLang="en-US" sz="1800" b="0" dirty="0"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151040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表格 2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130350604"/>
              </p:ext>
            </p:extLst>
          </p:nvPr>
        </p:nvGraphicFramePr>
        <p:xfrm>
          <a:off x="107505" y="699542"/>
          <a:ext cx="8712969" cy="1056274"/>
        </p:xfrm>
        <a:graphic>
          <a:graphicData uri="http://schemas.openxmlformats.org/drawingml/2006/table">
            <a:tbl>
              <a:tblPr/>
              <a:tblGrid>
                <a:gridCol w="25441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45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76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92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74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27947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100" b="1" kern="100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与现有服务店的直线距离（</a:t>
                      </a:r>
                      <a:r>
                        <a:rPr lang="en-US" altLang="zh-CN" sz="1100" b="1" kern="100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KM</a:t>
                      </a:r>
                      <a:r>
                        <a:rPr lang="zh-CN" altLang="en-US" sz="1100" b="1" kern="100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）</a:t>
                      </a:r>
                      <a:endParaRPr lang="zh-CN" sz="1100" b="1" kern="1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3310" marR="63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b="1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3310" marR="6331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b="1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3310" marR="6331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zh-CN" sz="1200" b="1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3310" marR="6331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zh-CN" sz="1200" b="1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3310" marR="6331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6109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b="1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3310" marR="6331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zh-CN" sz="1200" b="1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3310" marR="6331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b="1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3310" marR="6331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b="1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3310" marR="6331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271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100" b="1" kern="10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与</a:t>
                      </a:r>
                      <a:r>
                        <a:rPr lang="en-US" altLang="zh-CN" sz="1100" b="1" kern="100" dirty="0" smtClean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4S&amp;SR</a:t>
                      </a:r>
                      <a:r>
                        <a:rPr lang="zh-CN" altLang="en-US" sz="1100" b="1" kern="100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店直线距离（</a:t>
                      </a:r>
                      <a:r>
                        <a:rPr lang="en-US" altLang="zh-CN" sz="1100" b="1" kern="100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KM</a:t>
                      </a:r>
                      <a:r>
                        <a:rPr lang="zh-CN" altLang="en-US" sz="1100" b="1" kern="100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Times New Roman" panose="02020603050405020304"/>
                        </a:rPr>
                        <a:t>）</a:t>
                      </a:r>
                      <a:endParaRPr lang="zh-CN" sz="1100" b="1" kern="100" dirty="0">
                        <a:solidFill>
                          <a:schemeClr val="bg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3310" marR="6331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8159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zh-CN" altLang="zh-CN" sz="1200" b="1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3310" marR="6331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zh-CN" sz="1200" b="1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3310" marR="6331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zh-CN" sz="1200" b="1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3310" marR="6331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zh-CN" sz="1200" b="1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3310" marR="6331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7947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b="1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3310" marR="6331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altLang="zh-CN" sz="1200" b="1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3310" marR="6331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b="1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3310" marR="6331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b="1" kern="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Times New Roman" panose="02020603050405020304"/>
                      </a:endParaRPr>
                    </a:p>
                  </a:txBody>
                  <a:tcPr marL="63310" marR="63310" marT="0" marB="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7" name="Text Box 3"/>
          <p:cNvSpPr txBox="1">
            <a:spLocks noChangeArrowheads="1"/>
          </p:cNvSpPr>
          <p:nvPr/>
        </p:nvSpPr>
        <p:spPr bwMode="auto">
          <a:xfrm>
            <a:off x="2771800" y="123478"/>
            <a:ext cx="4248472" cy="386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7917" tIns="38959" rIns="77917" bIns="3895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zh-CN" altLang="en-US" sz="2000" b="1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Verdana" panose="020B0604030504040204" pitchFamily="34" charset="0"/>
              </a:rPr>
              <a:t>建店</a:t>
            </a:r>
            <a:r>
              <a:rPr lang="zh-CN" altLang="en-US" sz="2000" b="1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Verdana" panose="020B0604030504040204" pitchFamily="34" charset="0"/>
              </a:rPr>
              <a:t>位置图</a:t>
            </a:r>
            <a:r>
              <a:rPr lang="en-US" altLang="zh-CN" sz="2000" b="1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Verdana" panose="020B0604030504040204" pitchFamily="34" charset="0"/>
              </a:rPr>
              <a:t>—</a:t>
            </a:r>
            <a:r>
              <a:rPr lang="en-US" altLang="zh-CN" sz="200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Verdana" panose="020B0604030504040204" pitchFamily="34" charset="0"/>
              </a:rPr>
              <a:t>XXX</a:t>
            </a:r>
            <a:endParaRPr lang="zh-CN" altLang="en-US" sz="200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cs typeface="Verdana" panose="020B0604030504040204" pitchFamily="34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683568" y="3219822"/>
            <a:ext cx="46805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b="1" dirty="0" smtClean="0">
                <a:solidFill>
                  <a:srgbClr val="FF0000"/>
                </a:solidFill>
              </a:rPr>
              <a:t>备注：请用地图标明当地</a:t>
            </a:r>
            <a:r>
              <a:rPr lang="en-US" altLang="zh-CN" sz="1200" b="1" dirty="0" smtClean="0">
                <a:solidFill>
                  <a:srgbClr val="FF0000"/>
                </a:solidFill>
              </a:rPr>
              <a:t>ZAN</a:t>
            </a:r>
            <a:r>
              <a:rPr lang="zh-CN" altLang="en-US" sz="1200" b="1" dirty="0" smtClean="0">
                <a:solidFill>
                  <a:srgbClr val="FF0000"/>
                </a:solidFill>
              </a:rPr>
              <a:t>售前</a:t>
            </a:r>
            <a:r>
              <a:rPr lang="en-US" altLang="zh-CN" sz="1200" b="1" dirty="0">
                <a:solidFill>
                  <a:srgbClr val="FF0000"/>
                </a:solidFill>
              </a:rPr>
              <a:t>&amp;</a:t>
            </a:r>
            <a:r>
              <a:rPr lang="zh-CN" altLang="en-US" sz="1200" b="1" dirty="0" smtClean="0">
                <a:solidFill>
                  <a:srgbClr val="FF0000"/>
                </a:solidFill>
              </a:rPr>
              <a:t>售后所有网点位置及距离</a:t>
            </a:r>
            <a:endParaRPr lang="zh-CN" altLang="en-US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74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2328761" y="155957"/>
            <a:ext cx="4248472" cy="386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7917" tIns="38959" rIns="77917" bIns="3895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defTabSz="50482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维修资质证明</a:t>
            </a:r>
            <a:r>
              <a:rPr lang="en-US" altLang="zh-CN" sz="1800" dirty="0" smtClean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Verdana" panose="020B0604030504040204" pitchFamily="34" charset="0"/>
              </a:rPr>
              <a:t>—XXXX</a:t>
            </a:r>
            <a:endParaRPr lang="zh-CN" altLang="en-US" sz="180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cs typeface="Verdana" panose="020B0604030504040204" pitchFamily="34" charset="0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1032617" y="632519"/>
            <a:ext cx="2592288" cy="571079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77874" tIns="38938" rIns="77874" bIns="389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CN" altLang="en-US" sz="1400" dirty="0" smtClean="0">
                <a:ea typeface="黑体" panose="02010609060101010101" pitchFamily="2" charset="-122"/>
              </a:rPr>
              <a:t>营业执照</a:t>
            </a:r>
            <a:endParaRPr lang="en-US" altLang="zh-CN" sz="1400" dirty="0" smtClean="0">
              <a:ea typeface="黑体" panose="02010609060101010101" pitchFamily="2" charset="-122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zh-CN" altLang="en-US" sz="1200" dirty="0" smtClean="0">
                <a:ea typeface="黑体" panose="02010609060101010101" pitchFamily="2" charset="-122"/>
              </a:rPr>
              <a:t>（成立时间：</a:t>
            </a:r>
            <a:r>
              <a:rPr lang="en-US" altLang="zh-CN" sz="1200" dirty="0" smtClean="0">
                <a:ea typeface="黑体" panose="02010609060101010101" pitchFamily="2" charset="-122"/>
              </a:rPr>
              <a:t>XX</a:t>
            </a:r>
            <a:r>
              <a:rPr lang="zh-CN" altLang="en-US" sz="1200" dirty="0" smtClean="0">
                <a:ea typeface="黑体" panose="02010609060101010101" pitchFamily="2" charset="-122"/>
              </a:rPr>
              <a:t>年</a:t>
            </a:r>
            <a:r>
              <a:rPr lang="en-US" altLang="zh-CN" sz="1200" dirty="0" smtClean="0">
                <a:ea typeface="黑体" panose="02010609060101010101" pitchFamily="2" charset="-122"/>
              </a:rPr>
              <a:t>XX</a:t>
            </a:r>
            <a:r>
              <a:rPr lang="zh-CN" altLang="en-US" sz="1200" dirty="0" smtClean="0">
                <a:ea typeface="黑体" panose="02010609060101010101" pitchFamily="2" charset="-122"/>
              </a:rPr>
              <a:t>月</a:t>
            </a:r>
            <a:r>
              <a:rPr lang="en-US" altLang="zh-CN" sz="1200" dirty="0" smtClean="0">
                <a:ea typeface="黑体" panose="02010609060101010101" pitchFamily="2" charset="-122"/>
              </a:rPr>
              <a:t>XX</a:t>
            </a:r>
            <a:r>
              <a:rPr lang="zh-CN" altLang="en-US" sz="1200" dirty="0" smtClean="0">
                <a:ea typeface="黑体" panose="02010609060101010101" pitchFamily="2" charset="-122"/>
              </a:rPr>
              <a:t>日）</a:t>
            </a:r>
            <a:endParaRPr lang="zh-CN" altLang="en-US" sz="1200" dirty="0">
              <a:ea typeface="黑体" panose="02010609060101010101" pitchFamily="2" charset="-122"/>
            </a:endParaRP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1475656" y="2962819"/>
            <a:ext cx="2149249" cy="294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7874" tIns="38938" rIns="77874" bIns="38938">
            <a:spAutoFit/>
          </a:bodyPr>
          <a:lstStyle>
            <a:defPPr>
              <a:defRPr lang="zh-CN"/>
            </a:defPPr>
            <a:lvl1pPr eaLnBrk="1" hangingPunct="1">
              <a:spcBef>
                <a:spcPct val="50000"/>
              </a:spcBef>
              <a:defRPr sz="1400">
                <a:latin typeface="Times New Roman" panose="02020603050405020304" pitchFamily="18" charset="0"/>
                <a:ea typeface="黑体" panose="02010609060101010101" pitchFamily="2" charset="-122"/>
              </a:defRPr>
            </a:lvl1pPr>
            <a:lvl2pPr marL="742950" indent="-285750" eaLnBrk="0" hangingPunct="0"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r>
              <a:rPr lang="zh-CN" altLang="en-US" dirty="0" smtClean="0"/>
              <a:t>维修人员从业资格证</a:t>
            </a:r>
            <a:r>
              <a:rPr lang="en-US" altLang="zh-CN" dirty="0" smtClean="0"/>
              <a:t>1</a:t>
            </a:r>
            <a:endParaRPr lang="en-US" altLang="zh-CN" dirty="0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4892507" y="724852"/>
            <a:ext cx="3096344" cy="509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7874" tIns="38938" rIns="77874" bIns="38938">
            <a:spAutoFit/>
          </a:bodyPr>
          <a:lstStyle>
            <a:defPPr>
              <a:defRPr lang="zh-CN"/>
            </a:defPPr>
            <a:lvl1pPr eaLnBrk="1" hangingPunct="1">
              <a:spcBef>
                <a:spcPct val="50000"/>
              </a:spcBef>
              <a:defRPr sz="1400">
                <a:latin typeface="Times New Roman" panose="02020603050405020304" pitchFamily="18" charset="0"/>
                <a:ea typeface="黑体" panose="02010609060101010101" pitchFamily="2" charset="-122"/>
              </a:defRPr>
            </a:lvl1pPr>
            <a:lvl2pPr marL="742950" indent="-285750" eaLnBrk="0" hangingPunct="0"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/>
            <a:r>
              <a:rPr lang="zh-CN" altLang="en-US" dirty="0" smtClean="0"/>
              <a:t> </a:t>
            </a:r>
            <a:r>
              <a:rPr lang="zh-CN" altLang="en-US" dirty="0"/>
              <a:t>维修资质 </a:t>
            </a:r>
            <a:r>
              <a:rPr lang="en-US" altLang="zh-CN" dirty="0"/>
              <a:t>(</a:t>
            </a:r>
            <a:r>
              <a:rPr lang="zh-CN" altLang="en-US" dirty="0"/>
              <a:t>道路经营许可证</a:t>
            </a:r>
            <a:r>
              <a:rPr lang="en-US" altLang="zh-CN" dirty="0"/>
              <a:t>/</a:t>
            </a:r>
            <a:r>
              <a:rPr lang="zh-CN" altLang="en-US" dirty="0"/>
              <a:t>备案证明</a:t>
            </a:r>
            <a:r>
              <a:rPr lang="en-US" altLang="zh-CN" dirty="0"/>
              <a:t>)</a:t>
            </a:r>
            <a:r>
              <a:rPr lang="zh-CN" altLang="en-US" dirty="0"/>
              <a:t> （发证时间</a:t>
            </a:r>
            <a:r>
              <a:rPr lang="zh-CN" altLang="en-US" dirty="0" smtClean="0"/>
              <a:t>：</a:t>
            </a:r>
            <a:r>
              <a:rPr lang="en-US" altLang="zh-CN" dirty="0" smtClean="0"/>
              <a:t>XX</a:t>
            </a:r>
            <a:r>
              <a:rPr lang="zh-CN" altLang="en-US" dirty="0" smtClean="0"/>
              <a:t>年</a:t>
            </a:r>
            <a:r>
              <a:rPr lang="en-US" altLang="zh-CN" dirty="0"/>
              <a:t>X</a:t>
            </a:r>
            <a:r>
              <a:rPr lang="zh-CN" altLang="en-US" dirty="0" smtClean="0"/>
              <a:t>月</a:t>
            </a:r>
            <a:r>
              <a:rPr lang="en-US" altLang="zh-CN" dirty="0" smtClean="0"/>
              <a:t>XX</a:t>
            </a:r>
            <a:r>
              <a:rPr lang="zh-CN" altLang="en-US" dirty="0" smtClean="0"/>
              <a:t>日</a:t>
            </a:r>
            <a:r>
              <a:rPr lang="zh-CN" altLang="en-US" dirty="0"/>
              <a:t>）</a:t>
            </a: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5502608" y="2962819"/>
            <a:ext cx="2149249" cy="294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7874" tIns="38938" rIns="77874" bIns="38938">
            <a:spAutoFit/>
          </a:bodyPr>
          <a:lstStyle>
            <a:defPPr>
              <a:defRPr lang="zh-CN"/>
            </a:defPPr>
            <a:lvl1pPr eaLnBrk="1" hangingPunct="1">
              <a:spcBef>
                <a:spcPct val="50000"/>
              </a:spcBef>
              <a:defRPr sz="1400">
                <a:latin typeface="Times New Roman" panose="02020603050405020304" pitchFamily="18" charset="0"/>
                <a:ea typeface="黑体" panose="02010609060101010101" pitchFamily="2" charset="-122"/>
              </a:defRPr>
            </a:lvl1pPr>
            <a:lvl2pPr marL="742950" indent="-285750" eaLnBrk="0" hangingPunct="0"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r>
              <a:rPr lang="zh-CN" altLang="en-US" dirty="0" smtClean="0"/>
              <a:t>维修人员从业资格证</a:t>
            </a:r>
            <a:r>
              <a:rPr lang="en-US" altLang="zh-CN" dirty="0" smtClean="0"/>
              <a:t>2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219138276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2628794" y="140283"/>
            <a:ext cx="4248472" cy="386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7917" tIns="38959" rIns="77917" bIns="38959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algn="ctr" defTabSz="504825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店面</a:t>
            </a: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形象</a:t>
            </a:r>
            <a:r>
              <a:rPr lang="en-US" altLang="zh-CN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en-US" altLang="zh-CN" sz="1800" dirty="0">
                <a:solidFill>
                  <a:srgbClr val="000000"/>
                </a:solidFill>
                <a:latin typeface="微软雅黑" pitchFamily="34" charset="-122"/>
                <a:ea typeface="微软雅黑" pitchFamily="34" charset="-122"/>
                <a:cs typeface="Verdana" panose="020B0604030504040204" pitchFamily="34" charset="0"/>
              </a:rPr>
              <a:t>XXXX</a:t>
            </a:r>
            <a:endParaRPr lang="zh-CN" altLang="en-US" sz="1800" dirty="0">
              <a:solidFill>
                <a:srgbClr val="000000"/>
              </a:solidFill>
              <a:latin typeface="微软雅黑" pitchFamily="34" charset="-122"/>
              <a:ea typeface="微软雅黑" pitchFamily="34" charset="-122"/>
              <a:cs typeface="Verdana" panose="020B0604030504040204" pitchFamily="34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7078984" y="2734264"/>
            <a:ext cx="1063869" cy="294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874" tIns="38938" rIns="77874" bIns="38938">
            <a:spAutoFit/>
          </a:bodyPr>
          <a:lstStyle>
            <a:defPPr>
              <a:defRPr lang="zh-CN"/>
            </a:defPPr>
            <a:lvl1pPr eaLnBrk="1" hangingPunct="1">
              <a:spcBef>
                <a:spcPct val="50000"/>
              </a:spcBef>
              <a:defRPr sz="1400">
                <a:latin typeface="Times New Roman" panose="02020603050405020304" pitchFamily="18" charset="0"/>
                <a:ea typeface="黑体" panose="02010609060101010101" pitchFamily="2" charset="-122"/>
              </a:defRPr>
            </a:lvl1pPr>
            <a:lvl2pPr marL="742950" indent="-285750" eaLnBrk="0" hangingPunct="0"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r>
              <a:rPr lang="zh-CN" altLang="en-US" dirty="0"/>
              <a:t>配件库房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4089094" y="2708146"/>
            <a:ext cx="1329103" cy="294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874" tIns="38938" rIns="77874" bIns="38938">
            <a:spAutoFit/>
          </a:bodyPr>
          <a:lstStyle>
            <a:defPPr>
              <a:defRPr lang="zh-CN"/>
            </a:defPPr>
            <a:lvl1pPr eaLnBrk="1" hangingPunct="1">
              <a:spcBef>
                <a:spcPct val="50000"/>
              </a:spcBef>
              <a:defRPr sz="1400">
                <a:latin typeface="Times New Roman" panose="02020603050405020304" pitchFamily="18" charset="0"/>
                <a:ea typeface="黑体" panose="02010609060101010101" pitchFamily="2" charset="-122"/>
              </a:defRPr>
            </a:lvl1pPr>
            <a:lvl2pPr marL="742950" indent="-285750" eaLnBrk="0" hangingPunct="0"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r>
              <a:rPr lang="zh-CN" altLang="en-US" dirty="0"/>
              <a:t>客户休息区</a:t>
            </a: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978907" y="2720280"/>
            <a:ext cx="1129811" cy="294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7874" tIns="38938" rIns="77874" bIns="38938">
            <a:spAutoFit/>
          </a:bodyPr>
          <a:lstStyle>
            <a:defPPr>
              <a:defRPr lang="zh-CN"/>
            </a:defPPr>
            <a:lvl1pPr eaLnBrk="1" hangingPunct="1">
              <a:spcBef>
                <a:spcPct val="50000"/>
              </a:spcBef>
              <a:defRPr sz="1400">
                <a:latin typeface="Times New Roman" panose="02020603050405020304" pitchFamily="18" charset="0"/>
                <a:ea typeface="黑体" panose="02010609060101010101" pitchFamily="2" charset="-122"/>
              </a:defRPr>
            </a:lvl1pPr>
            <a:lvl2pPr marL="742950" indent="-285750" eaLnBrk="0" hangingPunct="0"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r>
              <a:rPr lang="zh-CN" altLang="en-US" dirty="0"/>
              <a:t>客户接待室</a:t>
            </a:r>
            <a:endParaRPr lang="en-US" altLang="zh-CN" dirty="0"/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770757" y="626481"/>
            <a:ext cx="1743938" cy="294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7874" tIns="38938" rIns="77874" bIns="38938">
            <a:spAutoFit/>
          </a:bodyPr>
          <a:lstStyle>
            <a:defPPr>
              <a:defRPr lang="zh-CN"/>
            </a:defPPr>
            <a:lvl1pPr eaLnBrk="1" hangingPunct="1">
              <a:spcBef>
                <a:spcPct val="50000"/>
              </a:spcBef>
              <a:defRPr sz="1400">
                <a:latin typeface="Times New Roman" panose="02020603050405020304" pitchFamily="18" charset="0"/>
                <a:ea typeface="黑体" panose="02010609060101010101" pitchFamily="2" charset="-122"/>
              </a:defRPr>
            </a:lvl1pPr>
            <a:lvl2pPr marL="742950" indent="-285750" eaLnBrk="0" hangingPunct="0"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r>
              <a:rPr lang="zh-CN" altLang="en-US" dirty="0"/>
              <a:t>企业全景（含门头）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6859391" y="656515"/>
            <a:ext cx="2124818" cy="294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7874" tIns="38938" rIns="77874" bIns="38938">
            <a:spAutoFit/>
          </a:bodyPr>
          <a:lstStyle>
            <a:defPPr>
              <a:defRPr lang="zh-CN"/>
            </a:defPPr>
            <a:lvl1pPr eaLnBrk="1" hangingPunct="1">
              <a:spcBef>
                <a:spcPct val="50000"/>
              </a:spcBef>
              <a:defRPr sz="1400">
                <a:latin typeface="Times New Roman" panose="02020603050405020304" pitchFamily="18" charset="0"/>
                <a:ea typeface="黑体" panose="02010609060101010101" pitchFamily="2" charset="-122"/>
              </a:defRPr>
            </a:lvl1pPr>
            <a:lvl2pPr marL="742950" indent="-285750" eaLnBrk="0" hangingPunct="0"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r>
              <a:rPr lang="zh-CN" altLang="en-US" dirty="0" smtClean="0"/>
              <a:t>维修车间内部</a:t>
            </a:r>
            <a:endParaRPr lang="zh-CN" altLang="en-US" dirty="0"/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3419872" y="648206"/>
            <a:ext cx="2294182" cy="294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7874" tIns="38938" rIns="77874" bIns="38938">
            <a:spAutoFit/>
          </a:bodyPr>
          <a:lstStyle>
            <a:defPPr>
              <a:defRPr lang="zh-CN"/>
            </a:defPPr>
            <a:lvl1pPr eaLnBrk="1" hangingPunct="1">
              <a:spcBef>
                <a:spcPct val="50000"/>
              </a:spcBef>
              <a:defRPr sz="1400">
                <a:latin typeface="Times New Roman" panose="02020603050405020304" pitchFamily="18" charset="0"/>
                <a:ea typeface="黑体" panose="02010609060101010101" pitchFamily="2" charset="-122"/>
              </a:defRPr>
            </a:lvl1pPr>
            <a:lvl2pPr marL="742950" indent="-285750" eaLnBrk="0" hangingPunct="0"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r>
              <a:rPr lang="zh-CN" altLang="en-US" dirty="0"/>
              <a:t>维修车</a:t>
            </a:r>
            <a:r>
              <a:rPr lang="zh-CN" altLang="en-US" dirty="0" smtClean="0"/>
              <a:t>间全景（入口处拍摄）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7200587"/>
      </p:ext>
    </p:extLst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2139702"/>
            <a:ext cx="8229600" cy="857251"/>
          </a:xfrm>
        </p:spPr>
        <p:txBody>
          <a:bodyPr>
            <a:normAutofit/>
          </a:bodyPr>
          <a:lstStyle/>
          <a:p>
            <a:r>
              <a:rPr lang="zh-CN" altLang="en-US" sz="4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以   上</a:t>
            </a:r>
            <a:endParaRPr lang="zh-CN" altLang="en-US" sz="4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7526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791ef679-8ca0-4c8d-b1f9-f44098202d52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5607</TotalTime>
  <Words>241</Words>
  <Application>Microsoft Office PowerPoint</Application>
  <PresentationFormat>全屏显示(16:9)</PresentationFormat>
  <Paragraphs>56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7" baseType="lpstr">
      <vt:lpstr>黑体</vt:lpstr>
      <vt:lpstr>宋体</vt:lpstr>
      <vt:lpstr>Microsoft YaHei</vt:lpstr>
      <vt:lpstr>Microsoft YaHei</vt:lpstr>
      <vt:lpstr>Arial</vt:lpstr>
      <vt:lpstr>Calibri</vt:lpstr>
      <vt:lpstr>Times New Roman</vt:lpstr>
      <vt:lpstr>Verdana</vt:lpstr>
      <vt:lpstr>Wingdings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以   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</dc:creator>
  <cp:lastModifiedBy>胡爱霞(郑州日产汽车有限公司售后服务部备件营销科)</cp:lastModifiedBy>
  <cp:revision>538</cp:revision>
  <dcterms:created xsi:type="dcterms:W3CDTF">2016-12-26T02:36:00Z</dcterms:created>
  <dcterms:modified xsi:type="dcterms:W3CDTF">2024-01-30T05:34:28Z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2052-11.1.0.8214</vt:lpwstr>
  </property>
  <property fmtid="{D5CDD505-2E9C-101B-9397-08002B2CF9AE}" pid="3" name="_KSOProductBuildMID">
    <vt:lpwstr>CZWMR6GD79VQ06HGRQRNDL0Y7NM0OAYREE0XTJDAXFMRTQLTZ0BJYCJTFY5TPCRRXFMXSOLSZI7D8LJJRJFAQF8Q8RNMWLCB8JOOZHB3E8C678396DB9CEBC48CA4A6FC3B05F12</vt:lpwstr>
  </property>
  <property fmtid="{D5CDD505-2E9C-101B-9397-08002B2CF9AE}" pid="4" name="_KSOProductBuildSID">
    <vt:lpwstr>SVWMK6BU79TA0VHGRGR8ML0Y7ZQ0OAGREE06FJDTXGHRTQCTZIBRVCJVFYYTPC8RXEMXOOLSZI7D8MJJROFADFF689EMWHWBAEODDHB32ACE1491A932234C97DAC037BA5AED09</vt:lpwstr>
  </property>
</Properties>
</file>